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Roboto"/>
      <p:regular r:id="rId81"/>
      <p:bold r:id="rId82"/>
      <p:italic r:id="rId83"/>
      <p:boldItalic r:id="rId84"/>
    </p:embeddedFont>
    <p:embeddedFont>
      <p:font typeface="Helvetica Neue"/>
      <p:regular r:id="rId85"/>
      <p:bold r:id="rId86"/>
      <p:italic r:id="rId87"/>
      <p:boldItalic r:id="rId88"/>
    </p:embeddedFont>
    <p:embeddedFont>
      <p:font typeface="Fira Code"/>
      <p:regular r:id="rId89"/>
      <p:bold r:id="rId90"/>
    </p:embeddedFont>
    <p:embeddedFont>
      <p:font typeface="Exo"/>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95" roundtripDataSignature="AMtx7mjzQ+B75HzJCIDgu9reuGD421Ub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0C20FD-F464-46E9-8339-2AB54A9C6CF5}">
  <a:tblStyle styleId="{FF0C20FD-F464-46E9-8339-2AB54A9C6CF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6.xml"/><Relationship Id="rId86" Type="http://schemas.openxmlformats.org/officeDocument/2006/relationships/font" Target="fonts/HelveticaNeue-bold.fntdata"/><Relationship Id="rId41" Type="http://schemas.openxmlformats.org/officeDocument/2006/relationships/slide" Target="slides/slide35.xml"/><Relationship Id="rId85" Type="http://schemas.openxmlformats.org/officeDocument/2006/relationships/font" Target="fonts/HelveticaNeue-regular.fntdata"/><Relationship Id="rId44" Type="http://schemas.openxmlformats.org/officeDocument/2006/relationships/slide" Target="slides/slide38.xml"/><Relationship Id="rId88" Type="http://schemas.openxmlformats.org/officeDocument/2006/relationships/font" Target="fonts/HelveticaNeue-boldItalic.fntdata"/><Relationship Id="rId43" Type="http://schemas.openxmlformats.org/officeDocument/2006/relationships/slide" Target="slides/slide37.xml"/><Relationship Id="rId87" Type="http://schemas.openxmlformats.org/officeDocument/2006/relationships/font" Target="fonts/HelveticaNeue-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FiraCode-regular.fntdata"/><Relationship Id="rId80" Type="http://schemas.openxmlformats.org/officeDocument/2006/relationships/slide" Target="slides/slide74.xml"/><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customschemas.google.com/relationships/presentationmetadata" Target="metadata"/><Relationship Id="rId50" Type="http://schemas.openxmlformats.org/officeDocument/2006/relationships/slide" Target="slides/slide44.xml"/><Relationship Id="rId94" Type="http://schemas.openxmlformats.org/officeDocument/2006/relationships/font" Target="fonts/Exo-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Exo-regular.fntdata"/><Relationship Id="rId90" Type="http://schemas.openxmlformats.org/officeDocument/2006/relationships/font" Target="fonts/FiraCode-bold.fntdata"/><Relationship Id="rId93" Type="http://schemas.openxmlformats.org/officeDocument/2006/relationships/font" Target="fonts/Exo-italic.fntdata"/><Relationship Id="rId92" Type="http://schemas.openxmlformats.org/officeDocument/2006/relationships/font" Target="fonts/Exo-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e903f5d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11e903f5d3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db0a158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11db0a1589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e903f5d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11e903f5d3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Cost of traversing interior nodes, and cost of calculating intersection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d0057110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fd0057110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db0a1589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1db0a1589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db0a1589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11db0a15894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db0a1589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11db0a15894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db0a1589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1db0a15894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1db0a1589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1db0a15894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db0a1589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1db0a15894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fd0057110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fd0057110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fd0057110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fd00571106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1e903f61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11e903f611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e903f61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11e903f611c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17b9aab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017b9aabd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017b9aabd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1017b9aabd8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17b9aabd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1017b9aabd8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17b9aabd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1017b9aabd8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1db0a1589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11db0a15894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db0a1589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11db0a15894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017b9aabd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017b9aabd8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017b9aabd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1017b9aabd8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017b9aabd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1017b9aabd8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1e903f611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1e903f611c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017b9aabd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1017b9aabd8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017b9aabd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1017b9aabd8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017b9aabd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1017b9aabd8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017b9aabd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1017b9aabd8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0185f0c7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10185f0c7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 name="Google Shape;101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5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5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5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5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5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5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5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5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5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hyperlink" Target="https://cmu-graphics.github.io/Scotty3D/pathtracer/ray_triangle_intersec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scratchapixel.com/lessons/3d-basic-rendering/minimal-ray-tracer-rendering-simple-shapes/ray-box-intersection" TargetMode="External"/><Relationship Id="rId4" Type="http://schemas.openxmlformats.org/officeDocument/2006/relationships/image" Target="../media/image23.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en.cppreference.com/w/cpp/algorithm/partition" TargetMode="External"/><Relationship Id="rId4" Type="http://schemas.openxmlformats.org/officeDocument/2006/relationships/hyperlink" Target="https://en.cppreference.com/w/cpp/algorithm/sort" TargetMode="External"/><Relationship Id="rId5" Type="http://schemas.openxmlformats.org/officeDocument/2006/relationships/image" Target="../media/image41.png"/><Relationship Id="rId6"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4.png"/><Relationship Id="rId7"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52.png"/><Relationship Id="rId5"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15462.courses.cs.cmu.edu/fall2015/lecture/reflection/slide_032" TargetMode="Externa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7.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6.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6.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70.png"/><Relationship Id="rId8"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s://www.scratchapixel.com/lessons/3d-basic-rendering/introduction-to-shading/reflection-refraction-fresnel" TargetMode="Externa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9.jp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3.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0.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 name="Shape 53"/>
        <p:cNvGrpSpPr/>
        <p:nvPr/>
      </p:nvGrpSpPr>
      <p:grpSpPr>
        <a:xfrm>
          <a:off x="0" y="0"/>
          <a:ext cx="0" cy="0"/>
          <a:chOff x="0" y="0"/>
          <a:chExt cx="0" cy="0"/>
        </a:xfrm>
      </p:grpSpPr>
      <p:sp>
        <p:nvSpPr>
          <p:cNvPr id="54" name="Google Shape;54;g11e903f5d3d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Task 3</a:t>
            </a:r>
            <a:endParaRPr/>
          </a:p>
        </p:txBody>
      </p:sp>
      <p:sp>
        <p:nvSpPr>
          <p:cNvPr id="55" name="Google Shape;55;g11e903f5d3d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BVH:</a:t>
            </a:r>
            <a:endParaRPr/>
          </a:p>
          <a:p>
            <a:pPr indent="0" lvl="0" marL="0" rtl="0" algn="l">
              <a:lnSpc>
                <a:spcPct val="115000"/>
              </a:lnSpc>
              <a:spcBef>
                <a:spcPts val="0"/>
              </a:spcBef>
              <a:spcAft>
                <a:spcPts val="0"/>
              </a:spcAft>
              <a:buSzPts val="1800"/>
              <a:buNone/>
            </a:pPr>
            <a:r>
              <a:rPr lang="en"/>
              <a:t>Add functions </a:t>
            </a:r>
            <a:endParaRPr/>
          </a:p>
          <a:p>
            <a:pPr indent="0" lvl="0" marL="0" rtl="0" algn="l">
              <a:lnSpc>
                <a:spcPct val="115000"/>
              </a:lnSpc>
              <a:spcBef>
                <a:spcPts val="0"/>
              </a:spcBef>
              <a:spcAft>
                <a:spcPts val="0"/>
              </a:spcAft>
              <a:buSzPts val="1800"/>
              <a:buNone/>
            </a:pPr>
            <a:r>
              <a:rPr lang="en"/>
              <a:t>Like partition and sort</a:t>
            </a:r>
            <a:endParaRPr/>
          </a:p>
          <a:p>
            <a:pPr indent="0" lvl="0" marL="0" rtl="0" algn="l">
              <a:lnSpc>
                <a:spcPct val="115000"/>
              </a:lnSpc>
              <a:spcBef>
                <a:spcPts val="0"/>
              </a:spcBef>
              <a:spcAft>
                <a:spcPts val="0"/>
              </a:spcAft>
              <a:buSzPts val="1800"/>
              <a:buNone/>
            </a:pPr>
            <a:r>
              <a:rPr lang="en"/>
              <a:t>^ will go into scotty3d docs ~daniel</a:t>
            </a:r>
            <a:endParaRPr/>
          </a:p>
          <a:p>
            <a:pPr indent="0" lvl="0" marL="0" rtl="0" algn="l">
              <a:lnSpc>
                <a:spcPct val="115000"/>
              </a:lnSpc>
              <a:spcBef>
                <a:spcPts val="0"/>
              </a:spcBef>
              <a:spcAft>
                <a:spcPts val="0"/>
              </a:spcAft>
              <a:buSzPts val="1800"/>
              <a:buNone/>
            </a:pPr>
            <a:r>
              <a:rPr lang="en"/>
              <a:t>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Add pseudo code based on Mia’s approach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title"/>
          </p:nvPr>
        </p:nvSpPr>
        <p:spPr>
          <a:xfrm>
            <a:off x="311700" y="438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Intersecting Primitives</a:t>
            </a:r>
            <a:endParaRPr>
              <a:latin typeface="Exo"/>
              <a:ea typeface="Exo"/>
              <a:cs typeface="Exo"/>
              <a:sym typeface="Exo"/>
            </a:endParaRPr>
          </a:p>
        </p:txBody>
      </p:sp>
      <p:sp>
        <p:nvSpPr>
          <p:cNvPr id="142" name="Google Shape;142;p9"/>
          <p:cNvSpPr txBox="1"/>
          <p:nvPr>
            <p:ph idx="1" type="body"/>
          </p:nvPr>
        </p:nvSpPr>
        <p:spPr>
          <a:xfrm>
            <a:off x="692700" y="1152475"/>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Intersecting Triangles</a:t>
            </a:r>
            <a:endParaRPr>
              <a:latin typeface="Helvetica Neue"/>
              <a:ea typeface="Helvetica Neue"/>
              <a:cs typeface="Helvetica Neue"/>
              <a:sym typeface="Helvetica Neue"/>
            </a:endParaRPr>
          </a:p>
        </p:txBody>
      </p:sp>
      <p:sp>
        <p:nvSpPr>
          <p:cNvPr id="143" name="Google Shape;143;p9"/>
          <p:cNvSpPr txBox="1"/>
          <p:nvPr>
            <p:ph idx="1" type="body"/>
          </p:nvPr>
        </p:nvSpPr>
        <p:spPr>
          <a:xfrm>
            <a:off x="692688" y="3020000"/>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2: Intersecting Spheres</a:t>
            </a:r>
            <a:endParaRPr>
              <a:latin typeface="Helvetica Neue"/>
              <a:ea typeface="Helvetica Neue"/>
              <a:cs typeface="Helvetica Neue"/>
              <a:sym typeface="Helvetica Neue"/>
            </a:endParaRPr>
          </a:p>
        </p:txBody>
      </p:sp>
      <p:pic>
        <p:nvPicPr>
          <p:cNvPr id="144" name="Google Shape;144;p9"/>
          <p:cNvPicPr preferRelativeResize="0"/>
          <p:nvPr/>
        </p:nvPicPr>
        <p:blipFill rotWithShape="1">
          <a:blip r:embed="rId3">
            <a:alphaModFix/>
          </a:blip>
          <a:srcRect b="0" l="0" r="0" t="0"/>
          <a:stretch/>
        </p:blipFill>
        <p:spPr>
          <a:xfrm>
            <a:off x="1467284" y="1572775"/>
            <a:ext cx="1732525" cy="1595775"/>
          </a:xfrm>
          <a:prstGeom prst="rect">
            <a:avLst/>
          </a:prstGeom>
          <a:noFill/>
          <a:ln>
            <a:noFill/>
          </a:ln>
        </p:spPr>
      </p:pic>
      <p:pic>
        <p:nvPicPr>
          <p:cNvPr id="145" name="Google Shape;145;p9"/>
          <p:cNvPicPr preferRelativeResize="0"/>
          <p:nvPr/>
        </p:nvPicPr>
        <p:blipFill rotWithShape="1">
          <a:blip r:embed="rId4">
            <a:alphaModFix/>
          </a:blip>
          <a:srcRect b="2036" l="0" r="0" t="0"/>
          <a:stretch/>
        </p:blipFill>
        <p:spPr>
          <a:xfrm>
            <a:off x="1046313" y="3416300"/>
            <a:ext cx="2267963" cy="1595775"/>
          </a:xfrm>
          <a:prstGeom prst="rect">
            <a:avLst/>
          </a:prstGeom>
          <a:noFill/>
          <a:ln>
            <a:noFill/>
          </a:ln>
        </p:spPr>
      </p:pic>
      <p:pic>
        <p:nvPicPr>
          <p:cNvPr id="146" name="Google Shape;146;p9"/>
          <p:cNvPicPr preferRelativeResize="0"/>
          <p:nvPr/>
        </p:nvPicPr>
        <p:blipFill rotWithShape="1">
          <a:blip r:embed="rId5">
            <a:alphaModFix/>
          </a:blip>
          <a:srcRect b="0" l="0" r="0" t="0"/>
          <a:stretch/>
        </p:blipFill>
        <p:spPr>
          <a:xfrm>
            <a:off x="4572001" y="1786150"/>
            <a:ext cx="3765523" cy="2504452"/>
          </a:xfrm>
          <a:prstGeom prst="rect">
            <a:avLst/>
          </a:prstGeom>
          <a:noFill/>
          <a:ln>
            <a:noFill/>
          </a:ln>
        </p:spPr>
      </p:pic>
      <p:sp>
        <p:nvSpPr>
          <p:cNvPr id="147" name="Google Shape;147;p9"/>
          <p:cNvSpPr/>
          <p:nvPr/>
        </p:nvSpPr>
        <p:spPr>
          <a:xfrm>
            <a:off x="6417000" y="2661700"/>
            <a:ext cx="538800" cy="508200"/>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p:nvPr/>
        </p:nvSpPr>
        <p:spPr>
          <a:xfrm>
            <a:off x="5247300" y="1786800"/>
            <a:ext cx="3359700" cy="145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0"/>
          <p:cNvSpPr/>
          <p:nvPr/>
        </p:nvSpPr>
        <p:spPr>
          <a:xfrm>
            <a:off x="6876800" y="1907250"/>
            <a:ext cx="528300" cy="772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0"/>
          <p:cNvSpPr txBox="1"/>
          <p:nvPr>
            <p:ph type="title"/>
          </p:nvPr>
        </p:nvSpPr>
        <p:spPr>
          <a:xfrm>
            <a:off x="311700" y="438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Intersecting Primitives</a:t>
            </a:r>
            <a:endParaRPr>
              <a:latin typeface="Exo"/>
              <a:ea typeface="Exo"/>
              <a:cs typeface="Exo"/>
              <a:sym typeface="Exo"/>
            </a:endParaRPr>
          </a:p>
        </p:txBody>
      </p:sp>
      <p:sp>
        <p:nvSpPr>
          <p:cNvPr id="155" name="Google Shape;155;p10"/>
          <p:cNvSpPr txBox="1"/>
          <p:nvPr>
            <p:ph idx="1" type="body"/>
          </p:nvPr>
        </p:nvSpPr>
        <p:spPr>
          <a:xfrm>
            <a:off x="387900" y="1152475"/>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Intersecting Triangles</a:t>
            </a:r>
            <a:endParaRPr>
              <a:latin typeface="Helvetica Neue"/>
              <a:ea typeface="Helvetica Neue"/>
              <a:cs typeface="Helvetica Neue"/>
              <a:sym typeface="Helvetica Neue"/>
            </a:endParaRPr>
          </a:p>
        </p:txBody>
      </p:sp>
      <p:pic>
        <p:nvPicPr>
          <p:cNvPr id="156" name="Google Shape;156;p10"/>
          <p:cNvPicPr preferRelativeResize="0"/>
          <p:nvPr/>
        </p:nvPicPr>
        <p:blipFill rotWithShape="1">
          <a:blip r:embed="rId3">
            <a:alphaModFix/>
          </a:blip>
          <a:srcRect b="0" l="0" r="0" t="0"/>
          <a:stretch/>
        </p:blipFill>
        <p:spPr>
          <a:xfrm>
            <a:off x="855415" y="1552000"/>
            <a:ext cx="3004835" cy="2767639"/>
          </a:xfrm>
          <a:prstGeom prst="rect">
            <a:avLst/>
          </a:prstGeom>
          <a:noFill/>
          <a:ln>
            <a:noFill/>
          </a:ln>
        </p:spPr>
      </p:pic>
      <p:sp>
        <p:nvSpPr>
          <p:cNvPr id="157" name="Google Shape;157;p10"/>
          <p:cNvSpPr txBox="1"/>
          <p:nvPr/>
        </p:nvSpPr>
        <p:spPr>
          <a:xfrm>
            <a:off x="1264748" y="2334178"/>
            <a:ext cx="411900" cy="5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0000"/>
                </a:solidFill>
                <a:latin typeface="Exo"/>
                <a:ea typeface="Exo"/>
                <a:cs typeface="Exo"/>
                <a:sym typeface="Exo"/>
              </a:rPr>
              <a:t>e</a:t>
            </a:r>
            <a:r>
              <a:rPr b="1" baseline="-25000" i="0" lang="en" sz="2000" u="none" cap="none" strike="noStrike">
                <a:solidFill>
                  <a:srgbClr val="FF0000"/>
                </a:solidFill>
                <a:latin typeface="Exo"/>
                <a:ea typeface="Exo"/>
                <a:cs typeface="Exo"/>
                <a:sym typeface="Exo"/>
              </a:rPr>
              <a:t>2</a:t>
            </a:r>
            <a:endParaRPr b="1" baseline="-25000" i="0" sz="2000" u="none" cap="none" strike="noStrike">
              <a:solidFill>
                <a:srgbClr val="FF0000"/>
              </a:solidFill>
              <a:latin typeface="Exo"/>
              <a:ea typeface="Exo"/>
              <a:cs typeface="Exo"/>
              <a:sym typeface="Exo"/>
            </a:endParaRPr>
          </a:p>
        </p:txBody>
      </p:sp>
      <p:sp>
        <p:nvSpPr>
          <p:cNvPr id="158" name="Google Shape;158;p10"/>
          <p:cNvSpPr/>
          <p:nvPr/>
        </p:nvSpPr>
        <p:spPr>
          <a:xfrm rot="1286238">
            <a:off x="1584907" y="1943276"/>
            <a:ext cx="219162" cy="1509004"/>
          </a:xfrm>
          <a:prstGeom prst="leftBrace">
            <a:avLst>
              <a:gd fmla="val 50000" name="adj1"/>
              <a:gd fmla="val 49817"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0"/>
          <p:cNvSpPr txBox="1"/>
          <p:nvPr/>
        </p:nvSpPr>
        <p:spPr>
          <a:xfrm>
            <a:off x="2425695" y="3438984"/>
            <a:ext cx="411900" cy="5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0000"/>
                </a:solidFill>
                <a:latin typeface="Exo"/>
                <a:ea typeface="Exo"/>
                <a:cs typeface="Exo"/>
                <a:sym typeface="Exo"/>
              </a:rPr>
              <a:t>e</a:t>
            </a:r>
            <a:r>
              <a:rPr b="1" baseline="-25000" i="0" lang="en" sz="2000" u="none" cap="none" strike="noStrike">
                <a:solidFill>
                  <a:srgbClr val="FF0000"/>
                </a:solidFill>
                <a:latin typeface="Exo"/>
                <a:ea typeface="Exo"/>
                <a:cs typeface="Exo"/>
                <a:sym typeface="Exo"/>
              </a:rPr>
              <a:t>1</a:t>
            </a:r>
            <a:endParaRPr b="1" baseline="-25000" i="0" sz="2000" u="none" cap="none" strike="noStrike">
              <a:solidFill>
                <a:srgbClr val="FF0000"/>
              </a:solidFill>
              <a:latin typeface="Exo"/>
              <a:ea typeface="Exo"/>
              <a:cs typeface="Exo"/>
              <a:sym typeface="Exo"/>
            </a:endParaRPr>
          </a:p>
        </p:txBody>
      </p:sp>
      <p:sp>
        <p:nvSpPr>
          <p:cNvPr id="160" name="Google Shape;160;p10"/>
          <p:cNvSpPr/>
          <p:nvPr/>
        </p:nvSpPr>
        <p:spPr>
          <a:xfrm flipH="1" rot="4165798">
            <a:off x="2464320" y="2535285"/>
            <a:ext cx="287746" cy="1897753"/>
          </a:xfrm>
          <a:prstGeom prst="leftBrace">
            <a:avLst>
              <a:gd fmla="val 50000" name="adj1"/>
              <a:gd fmla="val 52621"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0"/>
          <p:cNvSpPr/>
          <p:nvPr/>
        </p:nvSpPr>
        <p:spPr>
          <a:xfrm rot="-370874">
            <a:off x="906368" y="2002302"/>
            <a:ext cx="250758" cy="1877786"/>
          </a:xfrm>
          <a:prstGeom prst="leftBrace">
            <a:avLst>
              <a:gd fmla="val 50000" name="adj1"/>
              <a:gd fmla="val 49235"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0"/>
          <p:cNvSpPr txBox="1"/>
          <p:nvPr/>
        </p:nvSpPr>
        <p:spPr>
          <a:xfrm>
            <a:off x="507350" y="2679486"/>
            <a:ext cx="2988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0000"/>
                </a:solidFill>
                <a:latin typeface="Exo"/>
                <a:ea typeface="Exo"/>
                <a:cs typeface="Exo"/>
                <a:sym typeface="Exo"/>
              </a:rPr>
              <a:t>s</a:t>
            </a:r>
            <a:endParaRPr b="1" baseline="-25000" i="0" sz="2000" u="none" cap="none" strike="noStrike">
              <a:solidFill>
                <a:srgbClr val="FF0000"/>
              </a:solidFill>
              <a:latin typeface="Exo"/>
              <a:ea typeface="Exo"/>
              <a:cs typeface="Exo"/>
              <a:sym typeface="Exo"/>
            </a:endParaRPr>
          </a:p>
        </p:txBody>
      </p:sp>
      <p:sp>
        <p:nvSpPr>
          <p:cNvPr id="163" name="Google Shape;163;p10"/>
          <p:cNvSpPr txBox="1"/>
          <p:nvPr/>
        </p:nvSpPr>
        <p:spPr>
          <a:xfrm>
            <a:off x="7199250" y="1786800"/>
            <a:ext cx="1407600" cy="37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0000"/>
                </a:solidFill>
                <a:latin typeface="Exo"/>
                <a:ea typeface="Exo"/>
                <a:cs typeface="Exo"/>
                <a:sym typeface="Exo"/>
              </a:rPr>
              <a:t>Barycentric coordinates</a:t>
            </a:r>
            <a:r>
              <a:rPr b="0" i="0" lang="en" sz="800" u="none" cap="none" strike="noStrike">
                <a:solidFill>
                  <a:srgbClr val="FF0000"/>
                </a:solidFill>
                <a:latin typeface="Exo"/>
                <a:ea typeface="Exo"/>
                <a:cs typeface="Exo"/>
                <a:sym typeface="Exo"/>
              </a:rPr>
              <a:t> </a:t>
            </a:r>
            <a:br>
              <a:rPr b="0" i="0" lang="en" sz="800" u="none" cap="none" strike="noStrike">
                <a:solidFill>
                  <a:srgbClr val="FF0000"/>
                </a:solidFill>
                <a:latin typeface="Exo"/>
                <a:ea typeface="Exo"/>
                <a:cs typeface="Exo"/>
                <a:sym typeface="Exo"/>
              </a:rPr>
            </a:br>
            <a:r>
              <a:rPr b="0" i="0" lang="en" sz="800" u="none" cap="none" strike="noStrike">
                <a:solidFill>
                  <a:srgbClr val="FF0000"/>
                </a:solidFill>
                <a:latin typeface="Exo"/>
                <a:ea typeface="Exo"/>
                <a:cs typeface="Exo"/>
                <a:sym typeface="Exo"/>
              </a:rPr>
              <a:t>of hit point</a:t>
            </a:r>
            <a:endParaRPr b="0" baseline="-25000" i="0" sz="800" u="none" cap="none" strike="noStrike">
              <a:solidFill>
                <a:srgbClr val="FF0000"/>
              </a:solidFill>
              <a:latin typeface="Exo"/>
              <a:ea typeface="Exo"/>
              <a:cs typeface="Exo"/>
              <a:sym typeface="Exo"/>
            </a:endParaRPr>
          </a:p>
        </p:txBody>
      </p:sp>
      <p:sp>
        <p:nvSpPr>
          <p:cNvPr id="164" name="Google Shape;164;p10"/>
          <p:cNvSpPr txBox="1"/>
          <p:nvPr/>
        </p:nvSpPr>
        <p:spPr>
          <a:xfrm>
            <a:off x="5704975" y="441975"/>
            <a:ext cx="2422500" cy="37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Möller-Trumbore algorithm</a:t>
            </a:r>
            <a:endParaRPr b="0" i="0" sz="1400" u="none" cap="none" strike="noStrike">
              <a:solidFill>
                <a:srgbClr val="000000"/>
              </a:solidFill>
              <a:latin typeface="Helvetica Neue"/>
              <a:ea typeface="Helvetica Neue"/>
              <a:cs typeface="Helvetica Neue"/>
              <a:sym typeface="Helvetica Neue"/>
            </a:endParaRPr>
          </a:p>
        </p:txBody>
      </p:sp>
      <p:sp>
        <p:nvSpPr>
          <p:cNvPr id="165" name="Google Shape;165;p10"/>
          <p:cNvSpPr txBox="1"/>
          <p:nvPr/>
        </p:nvSpPr>
        <p:spPr>
          <a:xfrm>
            <a:off x="5621225" y="670575"/>
            <a:ext cx="2454300" cy="3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Helvetica Neue"/>
                <a:ea typeface="Helvetica Neue"/>
                <a:cs typeface="Helvetica Neue"/>
                <a:sym typeface="Helvetica Neue"/>
              </a:rPr>
              <a:t>A fast ray triangle intersection algorithm</a:t>
            </a:r>
            <a:endParaRPr b="0" i="0" sz="1000" u="none" cap="none" strike="noStrike">
              <a:solidFill>
                <a:srgbClr val="666666"/>
              </a:solidFill>
              <a:latin typeface="Helvetica Neue"/>
              <a:ea typeface="Helvetica Neue"/>
              <a:cs typeface="Helvetica Neue"/>
              <a:sym typeface="Helvetica Neue"/>
            </a:endParaRPr>
          </a:p>
        </p:txBody>
      </p:sp>
      <p:sp>
        <p:nvSpPr>
          <p:cNvPr id="166" name="Google Shape;166;p10"/>
          <p:cNvSpPr txBox="1"/>
          <p:nvPr/>
        </p:nvSpPr>
        <p:spPr>
          <a:xfrm>
            <a:off x="5544400" y="899175"/>
            <a:ext cx="26871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Helvetica Neue"/>
                <a:ea typeface="Helvetica Neue"/>
                <a:cs typeface="Helvetica Neue"/>
                <a:sym typeface="Helvetica Neue"/>
              </a:rPr>
              <a:t>Takes advantage of barycentric coordinates parametrization of the intersection point P</a:t>
            </a:r>
            <a:endParaRPr b="0" i="0" sz="1000" u="none" cap="none" strike="noStrike">
              <a:solidFill>
                <a:srgbClr val="434343"/>
              </a:solidFill>
              <a:latin typeface="Helvetica Neue"/>
              <a:ea typeface="Helvetica Neue"/>
              <a:cs typeface="Helvetica Neue"/>
              <a:sym typeface="Helvetica Neue"/>
            </a:endParaRPr>
          </a:p>
        </p:txBody>
      </p:sp>
      <p:pic>
        <p:nvPicPr>
          <p:cNvPr id="167" name="Google Shape;167;p10"/>
          <p:cNvPicPr preferRelativeResize="0"/>
          <p:nvPr/>
        </p:nvPicPr>
        <p:blipFill rotWithShape="1">
          <a:blip r:embed="rId4">
            <a:alphaModFix/>
          </a:blip>
          <a:srcRect b="0" l="0" r="0" t="0"/>
          <a:stretch/>
        </p:blipFill>
        <p:spPr>
          <a:xfrm>
            <a:off x="5468200" y="2062324"/>
            <a:ext cx="2321447" cy="885800"/>
          </a:xfrm>
          <a:prstGeom prst="rect">
            <a:avLst/>
          </a:prstGeom>
          <a:noFill/>
          <a:ln>
            <a:noFill/>
          </a:ln>
        </p:spPr>
      </p:pic>
      <p:cxnSp>
        <p:nvCxnSpPr>
          <p:cNvPr id="168" name="Google Shape;168;p10"/>
          <p:cNvCxnSpPr/>
          <p:nvPr/>
        </p:nvCxnSpPr>
        <p:spPr>
          <a:xfrm>
            <a:off x="5462025" y="958525"/>
            <a:ext cx="2832000" cy="0"/>
          </a:xfrm>
          <a:prstGeom prst="straightConnector1">
            <a:avLst/>
          </a:prstGeom>
          <a:noFill/>
          <a:ln cap="flat" cmpd="sng" w="9525">
            <a:solidFill>
              <a:schemeClr val="dk2"/>
            </a:solidFill>
            <a:prstDash val="solid"/>
            <a:round/>
            <a:headEnd len="sm" w="sm" type="none"/>
            <a:tailEnd len="sm" w="sm" type="none"/>
          </a:ln>
        </p:spPr>
      </p:cxnSp>
      <p:sp>
        <p:nvSpPr>
          <p:cNvPr id="169" name="Google Shape;169;p10"/>
          <p:cNvSpPr/>
          <p:nvPr/>
        </p:nvSpPr>
        <p:spPr>
          <a:xfrm rot="5397225">
            <a:off x="6729102" y="3386250"/>
            <a:ext cx="371700" cy="315900"/>
          </a:xfrm>
          <a:prstGeom prst="stripedRightArrow">
            <a:avLst>
              <a:gd fmla="val 45730" name="adj1"/>
              <a:gd fmla="val 50000" name="adj2"/>
            </a:avLst>
          </a:prstGeom>
          <a:solidFill>
            <a:srgbClr val="A4C2F4"/>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0"/>
          <p:cNvSpPr txBox="1"/>
          <p:nvPr/>
        </p:nvSpPr>
        <p:spPr>
          <a:xfrm>
            <a:off x="5752425" y="3271950"/>
            <a:ext cx="1124100" cy="45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434343"/>
                </a:solidFill>
                <a:latin typeface="Helvetica Neue"/>
                <a:ea typeface="Helvetica Neue"/>
                <a:cs typeface="Helvetica Neue"/>
                <a:sym typeface="Helvetica Neue"/>
              </a:rPr>
              <a:t>Solve using </a:t>
            </a:r>
            <a:br>
              <a:rPr b="0" i="0" lang="en" sz="900" u="none" cap="none" strike="noStrike">
                <a:solidFill>
                  <a:srgbClr val="434343"/>
                </a:solidFill>
                <a:latin typeface="Helvetica Neue"/>
                <a:ea typeface="Helvetica Neue"/>
                <a:cs typeface="Helvetica Neue"/>
                <a:sym typeface="Helvetica Neue"/>
              </a:rPr>
            </a:br>
            <a:r>
              <a:rPr b="0" i="1" lang="en" sz="900" u="none" cap="none" strike="noStrike">
                <a:solidFill>
                  <a:srgbClr val="434343"/>
                </a:solidFill>
                <a:latin typeface="Helvetica Neue"/>
                <a:ea typeface="Helvetica Neue"/>
                <a:cs typeface="Helvetica Neue"/>
                <a:sym typeface="Helvetica Neue"/>
              </a:rPr>
              <a:t>Cramer’s Rule</a:t>
            </a:r>
            <a:endParaRPr b="0" i="1" sz="900" u="none" cap="none" strike="noStrike">
              <a:solidFill>
                <a:srgbClr val="434343"/>
              </a:solidFill>
              <a:latin typeface="Helvetica Neue"/>
              <a:ea typeface="Helvetica Neue"/>
              <a:cs typeface="Helvetica Neue"/>
              <a:sym typeface="Helvetica Neue"/>
            </a:endParaRPr>
          </a:p>
        </p:txBody>
      </p:sp>
      <p:sp>
        <p:nvSpPr>
          <p:cNvPr id="171" name="Google Shape;171;p10"/>
          <p:cNvSpPr txBox="1"/>
          <p:nvPr/>
        </p:nvSpPr>
        <p:spPr>
          <a:xfrm>
            <a:off x="6230200" y="1508775"/>
            <a:ext cx="1369500" cy="3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434343"/>
                </a:solidFill>
                <a:latin typeface="Helvetica Neue"/>
                <a:ea typeface="Helvetica Neue"/>
                <a:cs typeface="Helvetica Neue"/>
                <a:sym typeface="Helvetica Neue"/>
              </a:rPr>
              <a:t>System to solve:</a:t>
            </a:r>
            <a:endParaRPr b="1" i="0" sz="1000" u="none" cap="none" strike="noStrike">
              <a:solidFill>
                <a:srgbClr val="434343"/>
              </a:solidFill>
              <a:latin typeface="Helvetica Neue"/>
              <a:ea typeface="Helvetica Neue"/>
              <a:cs typeface="Helvetica Neue"/>
              <a:sym typeface="Helvetica Neue"/>
            </a:endParaRPr>
          </a:p>
        </p:txBody>
      </p:sp>
      <p:pic>
        <p:nvPicPr>
          <p:cNvPr id="172" name="Google Shape;172;p10"/>
          <p:cNvPicPr preferRelativeResize="0"/>
          <p:nvPr/>
        </p:nvPicPr>
        <p:blipFill rotWithShape="1">
          <a:blip r:embed="rId5">
            <a:alphaModFix/>
          </a:blip>
          <a:srcRect b="0" l="0" r="0" t="0"/>
          <a:stretch/>
        </p:blipFill>
        <p:spPr>
          <a:xfrm>
            <a:off x="5385825" y="3843299"/>
            <a:ext cx="3026875" cy="729475"/>
          </a:xfrm>
          <a:prstGeom prst="rect">
            <a:avLst/>
          </a:prstGeom>
          <a:noFill/>
          <a:ln>
            <a:noFill/>
          </a:ln>
        </p:spPr>
      </p:pic>
      <p:sp>
        <p:nvSpPr>
          <p:cNvPr id="173" name="Google Shape;173;p10"/>
          <p:cNvSpPr/>
          <p:nvPr/>
        </p:nvSpPr>
        <p:spPr>
          <a:xfrm>
            <a:off x="5235100" y="3769425"/>
            <a:ext cx="3359700" cy="93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0"/>
          <p:cNvSpPr txBox="1"/>
          <p:nvPr/>
        </p:nvSpPr>
        <p:spPr>
          <a:xfrm>
            <a:off x="1079698" y="4157113"/>
            <a:ext cx="2589900" cy="375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Trace Triangle::hit(const Ray &amp;ray);</a:t>
            </a:r>
            <a:endParaRPr b="0" i="0" sz="1200" u="none" cap="none" strike="noStrike">
              <a:solidFill>
                <a:srgbClr val="434343"/>
              </a:solidFill>
              <a:latin typeface="Arial"/>
              <a:ea typeface="Arial"/>
              <a:cs typeface="Arial"/>
              <a:sym typeface="Arial"/>
            </a:endParaRPr>
          </a:p>
        </p:txBody>
      </p:sp>
      <p:sp>
        <p:nvSpPr>
          <p:cNvPr id="175" name="Google Shape;175;p10"/>
          <p:cNvSpPr txBox="1"/>
          <p:nvPr/>
        </p:nvSpPr>
        <p:spPr>
          <a:xfrm>
            <a:off x="1668900" y="4471675"/>
            <a:ext cx="12897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999999"/>
                </a:solidFill>
                <a:latin typeface="Arial"/>
                <a:ea typeface="Arial"/>
                <a:cs typeface="Arial"/>
                <a:sym typeface="Arial"/>
              </a:rPr>
              <a:t>in tri_mesh.cpp</a:t>
            </a:r>
            <a:endParaRPr b="0" i="0" sz="1300" u="none" cap="none" strike="noStrike">
              <a:solidFill>
                <a:srgbClr val="999999"/>
              </a:solidFill>
              <a:latin typeface="Arial"/>
              <a:ea typeface="Arial"/>
              <a:cs typeface="Arial"/>
              <a:sym typeface="Arial"/>
            </a:endParaRPr>
          </a:p>
        </p:txBody>
      </p:sp>
      <p:pic>
        <p:nvPicPr>
          <p:cNvPr id="176" name="Google Shape;176;p10"/>
          <p:cNvPicPr preferRelativeResize="0"/>
          <p:nvPr/>
        </p:nvPicPr>
        <p:blipFill rotWithShape="1">
          <a:blip r:embed="rId6">
            <a:alphaModFix/>
          </a:blip>
          <a:srcRect b="0" l="0" r="0" t="0"/>
          <a:stretch/>
        </p:blipFill>
        <p:spPr>
          <a:xfrm>
            <a:off x="4148143" y="1786794"/>
            <a:ext cx="1032150" cy="657206"/>
          </a:xfrm>
          <a:prstGeom prst="rect">
            <a:avLst/>
          </a:prstGeom>
          <a:noFill/>
          <a:ln>
            <a:noFill/>
          </a:ln>
        </p:spPr>
      </p:pic>
      <p:sp>
        <p:nvSpPr>
          <p:cNvPr id="177" name="Google Shape;177;p10"/>
          <p:cNvSpPr txBox="1"/>
          <p:nvPr/>
        </p:nvSpPr>
        <p:spPr>
          <a:xfrm>
            <a:off x="5180300" y="4742575"/>
            <a:ext cx="396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Motivation is on </a:t>
            </a:r>
            <a:r>
              <a:rPr b="0" i="0" lang="en" sz="1400" u="sng" cap="none" strike="noStrike">
                <a:solidFill>
                  <a:schemeClr val="hlink"/>
                </a:solidFill>
                <a:latin typeface="Arial"/>
                <a:ea typeface="Arial"/>
                <a:cs typeface="Arial"/>
                <a:sym typeface="Arial"/>
                <a:hlinkClick r:id="rId7"/>
              </a:rPr>
              <a:t>Scotty3D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1"/>
          <p:cNvSpPr txBox="1"/>
          <p:nvPr>
            <p:ph type="title"/>
          </p:nvPr>
        </p:nvSpPr>
        <p:spPr>
          <a:xfrm>
            <a:off x="311700" y="438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Intersecting Primitives</a:t>
            </a:r>
            <a:endParaRPr>
              <a:latin typeface="Exo"/>
              <a:ea typeface="Exo"/>
              <a:cs typeface="Exo"/>
              <a:sym typeface="Exo"/>
            </a:endParaRPr>
          </a:p>
        </p:txBody>
      </p:sp>
      <p:sp>
        <p:nvSpPr>
          <p:cNvPr id="183" name="Google Shape;183;p11"/>
          <p:cNvSpPr txBox="1"/>
          <p:nvPr>
            <p:ph idx="1" type="body"/>
          </p:nvPr>
        </p:nvSpPr>
        <p:spPr>
          <a:xfrm>
            <a:off x="387900" y="1152475"/>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Intersecting Triangles</a:t>
            </a:r>
            <a:endParaRPr>
              <a:latin typeface="Helvetica Neue"/>
              <a:ea typeface="Helvetica Neue"/>
              <a:cs typeface="Helvetica Neue"/>
              <a:sym typeface="Helvetica Neue"/>
            </a:endParaRPr>
          </a:p>
        </p:txBody>
      </p:sp>
      <p:pic>
        <p:nvPicPr>
          <p:cNvPr id="184" name="Google Shape;184;p11"/>
          <p:cNvPicPr preferRelativeResize="0"/>
          <p:nvPr/>
        </p:nvPicPr>
        <p:blipFill rotWithShape="1">
          <a:blip r:embed="rId3">
            <a:alphaModFix/>
          </a:blip>
          <a:srcRect b="0" l="0" r="0" t="0"/>
          <a:stretch/>
        </p:blipFill>
        <p:spPr>
          <a:xfrm>
            <a:off x="855415" y="1552000"/>
            <a:ext cx="3004835" cy="2767639"/>
          </a:xfrm>
          <a:prstGeom prst="rect">
            <a:avLst/>
          </a:prstGeom>
          <a:noFill/>
          <a:ln>
            <a:noFill/>
          </a:ln>
        </p:spPr>
      </p:pic>
      <p:sp>
        <p:nvSpPr>
          <p:cNvPr id="185" name="Google Shape;185;p11"/>
          <p:cNvSpPr txBox="1"/>
          <p:nvPr/>
        </p:nvSpPr>
        <p:spPr>
          <a:xfrm>
            <a:off x="1264748" y="2334178"/>
            <a:ext cx="411900" cy="5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0000"/>
                </a:solidFill>
                <a:latin typeface="Exo"/>
                <a:ea typeface="Exo"/>
                <a:cs typeface="Exo"/>
                <a:sym typeface="Exo"/>
              </a:rPr>
              <a:t>e</a:t>
            </a:r>
            <a:r>
              <a:rPr b="1" baseline="-25000" i="0" lang="en" sz="2000" u="none" cap="none" strike="noStrike">
                <a:solidFill>
                  <a:srgbClr val="FF0000"/>
                </a:solidFill>
                <a:latin typeface="Exo"/>
                <a:ea typeface="Exo"/>
                <a:cs typeface="Exo"/>
                <a:sym typeface="Exo"/>
              </a:rPr>
              <a:t>2</a:t>
            </a:r>
            <a:endParaRPr b="1" baseline="-25000" i="0" sz="2000" u="none" cap="none" strike="noStrike">
              <a:solidFill>
                <a:srgbClr val="FF0000"/>
              </a:solidFill>
              <a:latin typeface="Exo"/>
              <a:ea typeface="Exo"/>
              <a:cs typeface="Exo"/>
              <a:sym typeface="Exo"/>
            </a:endParaRPr>
          </a:p>
        </p:txBody>
      </p:sp>
      <p:sp>
        <p:nvSpPr>
          <p:cNvPr id="186" name="Google Shape;186;p11"/>
          <p:cNvSpPr/>
          <p:nvPr/>
        </p:nvSpPr>
        <p:spPr>
          <a:xfrm rot="1286238">
            <a:off x="1584907" y="1943276"/>
            <a:ext cx="219162" cy="1509004"/>
          </a:xfrm>
          <a:prstGeom prst="leftBrace">
            <a:avLst>
              <a:gd fmla="val 50000" name="adj1"/>
              <a:gd fmla="val 49817"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1"/>
          <p:cNvSpPr txBox="1"/>
          <p:nvPr/>
        </p:nvSpPr>
        <p:spPr>
          <a:xfrm>
            <a:off x="2425695" y="3438984"/>
            <a:ext cx="411900" cy="5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0000"/>
                </a:solidFill>
                <a:latin typeface="Exo"/>
                <a:ea typeface="Exo"/>
                <a:cs typeface="Exo"/>
                <a:sym typeface="Exo"/>
              </a:rPr>
              <a:t>e</a:t>
            </a:r>
            <a:r>
              <a:rPr b="1" baseline="-25000" i="0" lang="en" sz="2000" u="none" cap="none" strike="noStrike">
                <a:solidFill>
                  <a:srgbClr val="FF0000"/>
                </a:solidFill>
                <a:latin typeface="Exo"/>
                <a:ea typeface="Exo"/>
                <a:cs typeface="Exo"/>
                <a:sym typeface="Exo"/>
              </a:rPr>
              <a:t>1</a:t>
            </a:r>
            <a:endParaRPr b="1" baseline="-25000" i="0" sz="2000" u="none" cap="none" strike="noStrike">
              <a:solidFill>
                <a:srgbClr val="FF0000"/>
              </a:solidFill>
              <a:latin typeface="Exo"/>
              <a:ea typeface="Exo"/>
              <a:cs typeface="Exo"/>
              <a:sym typeface="Exo"/>
            </a:endParaRPr>
          </a:p>
        </p:txBody>
      </p:sp>
      <p:sp>
        <p:nvSpPr>
          <p:cNvPr id="188" name="Google Shape;188;p11"/>
          <p:cNvSpPr/>
          <p:nvPr/>
        </p:nvSpPr>
        <p:spPr>
          <a:xfrm flipH="1" rot="4165798">
            <a:off x="2464320" y="2535285"/>
            <a:ext cx="287746" cy="1897753"/>
          </a:xfrm>
          <a:prstGeom prst="leftBrace">
            <a:avLst>
              <a:gd fmla="val 50000" name="adj1"/>
              <a:gd fmla="val 52621"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1"/>
          <p:cNvSpPr/>
          <p:nvPr/>
        </p:nvSpPr>
        <p:spPr>
          <a:xfrm rot="-370874">
            <a:off x="906368" y="2002302"/>
            <a:ext cx="250758" cy="1877786"/>
          </a:xfrm>
          <a:prstGeom prst="leftBrace">
            <a:avLst>
              <a:gd fmla="val 50000" name="adj1"/>
              <a:gd fmla="val 49235"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1"/>
          <p:cNvSpPr txBox="1"/>
          <p:nvPr/>
        </p:nvSpPr>
        <p:spPr>
          <a:xfrm>
            <a:off x="507350" y="2679486"/>
            <a:ext cx="2988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0000"/>
                </a:solidFill>
                <a:latin typeface="Exo"/>
                <a:ea typeface="Exo"/>
                <a:cs typeface="Exo"/>
                <a:sym typeface="Exo"/>
              </a:rPr>
              <a:t>s</a:t>
            </a:r>
            <a:endParaRPr b="1" baseline="-25000" i="0" sz="2000" u="none" cap="none" strike="noStrike">
              <a:solidFill>
                <a:srgbClr val="FF0000"/>
              </a:solidFill>
              <a:latin typeface="Exo"/>
              <a:ea typeface="Exo"/>
              <a:cs typeface="Exo"/>
              <a:sym typeface="Exo"/>
            </a:endParaRPr>
          </a:p>
        </p:txBody>
      </p:sp>
      <p:sp>
        <p:nvSpPr>
          <p:cNvPr id="191" name="Google Shape;191;p11"/>
          <p:cNvSpPr txBox="1"/>
          <p:nvPr/>
        </p:nvSpPr>
        <p:spPr>
          <a:xfrm>
            <a:off x="1079698" y="4157113"/>
            <a:ext cx="2589900" cy="375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Trace Triangle::hit(const Ray &amp;ray);</a:t>
            </a:r>
            <a:endParaRPr b="0" i="0" sz="1200" u="none" cap="none" strike="noStrike">
              <a:solidFill>
                <a:srgbClr val="434343"/>
              </a:solidFill>
              <a:latin typeface="Arial"/>
              <a:ea typeface="Arial"/>
              <a:cs typeface="Arial"/>
              <a:sym typeface="Arial"/>
            </a:endParaRPr>
          </a:p>
        </p:txBody>
      </p:sp>
      <p:sp>
        <p:nvSpPr>
          <p:cNvPr id="192" name="Google Shape;192;p11"/>
          <p:cNvSpPr txBox="1"/>
          <p:nvPr/>
        </p:nvSpPr>
        <p:spPr>
          <a:xfrm>
            <a:off x="1668900" y="4471675"/>
            <a:ext cx="12897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999999"/>
                </a:solidFill>
                <a:latin typeface="Arial"/>
                <a:ea typeface="Arial"/>
                <a:cs typeface="Arial"/>
                <a:sym typeface="Arial"/>
              </a:rPr>
              <a:t>in tri_mesh.cpp</a:t>
            </a:r>
            <a:endParaRPr b="0" i="0" sz="1300" u="none" cap="none" strike="noStrike">
              <a:solidFill>
                <a:srgbClr val="999999"/>
              </a:solidFill>
              <a:latin typeface="Arial"/>
              <a:ea typeface="Arial"/>
              <a:cs typeface="Arial"/>
              <a:sym typeface="Arial"/>
            </a:endParaRPr>
          </a:p>
        </p:txBody>
      </p:sp>
      <p:sp>
        <p:nvSpPr>
          <p:cNvPr id="193" name="Google Shape;193;p11"/>
          <p:cNvSpPr txBox="1"/>
          <p:nvPr/>
        </p:nvSpPr>
        <p:spPr>
          <a:xfrm>
            <a:off x="4410250" y="2224600"/>
            <a:ext cx="4524300" cy="2529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Inside Outside Triangle Test using Barycentric coordinates (</a:t>
            </a:r>
            <a:r>
              <a:rPr b="0" i="0" lang="en" sz="1400" u="none" cap="none" strike="noStrike">
                <a:solidFill>
                  <a:srgbClr val="000000"/>
                </a:solidFill>
                <a:latin typeface="Fira Code"/>
                <a:ea typeface="Fira Code"/>
                <a:cs typeface="Fira Code"/>
                <a:sym typeface="Fira Code"/>
              </a:rPr>
              <a:t>ret.hit</a:t>
            </a:r>
            <a:r>
              <a:rPr b="0" i="0" lang="en" sz="1400" u="none" cap="none" strike="noStrike">
                <a:solidFill>
                  <a:srgbClr val="000000"/>
                </a:solidFill>
                <a:latin typeface="Arial"/>
                <a:ea typeface="Arial"/>
                <a:cs typeface="Arial"/>
                <a:sym typeface="Arial"/>
              </a:rPr>
              <a:t> = True/False)</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AutoNum type="alphaLcPeriod"/>
            </a:pPr>
            <a:r>
              <a:rPr b="0" i="0" lang="en" sz="1400" u="none" cap="none" strike="noStrike">
                <a:solidFill>
                  <a:srgbClr val="000000"/>
                </a:solidFill>
                <a:latin typeface="Arial"/>
                <a:ea typeface="Arial"/>
                <a:cs typeface="Arial"/>
                <a:sym typeface="Arial"/>
              </a:rPr>
              <a:t>Populate </a:t>
            </a:r>
            <a:r>
              <a:rPr b="0" i="0" lang="en" sz="1300" u="none" cap="none" strike="noStrike">
                <a:solidFill>
                  <a:srgbClr val="000000"/>
                </a:solidFill>
                <a:latin typeface="Fira Code"/>
                <a:ea typeface="Fira Code"/>
                <a:cs typeface="Fira Code"/>
                <a:sym typeface="Fira Code"/>
              </a:rPr>
              <a:t>ret.hit,</a:t>
            </a:r>
            <a:r>
              <a:rPr b="0" i="0" lang="en" sz="1300" u="none" cap="none" strike="noStrike">
                <a:solidFill>
                  <a:srgbClr val="000000"/>
                </a:solidFill>
                <a:latin typeface="Arial"/>
                <a:ea typeface="Arial"/>
                <a:cs typeface="Arial"/>
                <a:sym typeface="Arial"/>
              </a:rPr>
              <a:t> </a:t>
            </a:r>
            <a:r>
              <a:rPr b="0" i="0" lang="en" sz="1300" u="none" cap="none" strike="noStrike">
                <a:solidFill>
                  <a:srgbClr val="000000"/>
                </a:solidFill>
                <a:latin typeface="Fira Code"/>
                <a:ea typeface="Fira Code"/>
                <a:cs typeface="Fira Code"/>
                <a:sym typeface="Fira Code"/>
              </a:rPr>
              <a:t>ret.distance</a:t>
            </a:r>
            <a:endParaRPr b="0" i="0" sz="1300" u="none" cap="none" strike="noStrike">
              <a:solidFill>
                <a:srgbClr val="000000"/>
              </a:solidFill>
              <a:latin typeface="Fira Code"/>
              <a:ea typeface="Fira Code"/>
              <a:cs typeface="Fira Code"/>
              <a:sym typeface="Fira Code"/>
            </a:endParaRPr>
          </a:p>
          <a:p>
            <a:pPr indent="-317500" lvl="1" marL="914400" marR="0" rtl="0" algn="l">
              <a:lnSpc>
                <a:spcPct val="100000"/>
              </a:lnSpc>
              <a:spcBef>
                <a:spcPts val="0"/>
              </a:spcBef>
              <a:spcAft>
                <a:spcPts val="0"/>
              </a:spcAft>
              <a:buClr>
                <a:srgbClr val="000000"/>
              </a:buClr>
              <a:buSzPts val="1400"/>
              <a:buFont typeface="Arial"/>
              <a:buAutoNum type="alphaLcPeriod"/>
            </a:pPr>
            <a:r>
              <a:rPr b="0" i="0" lang="en" sz="1400" u="none" cap="none" strike="noStrike">
                <a:solidFill>
                  <a:schemeClr val="dk1"/>
                </a:solidFill>
                <a:latin typeface="Arial"/>
                <a:ea typeface="Arial"/>
                <a:cs typeface="Arial"/>
                <a:sym typeface="Arial"/>
              </a:rPr>
              <a:t>Respect ray.dist_bounds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Fill in </a:t>
            </a:r>
            <a:r>
              <a:rPr b="0" i="0" lang="en" sz="1300" u="none" cap="none" strike="noStrike">
                <a:solidFill>
                  <a:srgbClr val="000000"/>
                </a:solidFill>
                <a:latin typeface="Fira Code"/>
                <a:ea typeface="Fira Code"/>
                <a:cs typeface="Fira Code"/>
                <a:sym typeface="Fira Code"/>
              </a:rPr>
              <a:t>ret.position</a:t>
            </a:r>
            <a:r>
              <a:rPr b="0" i="0" lang="en" sz="1400" u="none" cap="none" strike="noStrike">
                <a:solidFill>
                  <a:srgbClr val="000000"/>
                </a:solidFill>
                <a:latin typeface="Fira Code"/>
                <a:ea typeface="Fira Code"/>
                <a:cs typeface="Fira Code"/>
                <a:sym typeface="Fira Code"/>
              </a:rPr>
              <a:t> </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AutoNum type="alphaLcPeriod" startAt="2"/>
            </a:pPr>
            <a:r>
              <a:rPr b="0" i="0" lang="en" sz="1300" u="none" cap="none" strike="noStrike">
                <a:solidFill>
                  <a:srgbClr val="000000"/>
                </a:solidFill>
                <a:latin typeface="Fira Code"/>
                <a:ea typeface="Fira Code"/>
                <a:cs typeface="Fira Code"/>
                <a:sym typeface="Fira Code"/>
              </a:rPr>
              <a:t>ray.at(t)</a:t>
            </a:r>
            <a:r>
              <a:rPr b="0" i="0" lang="en" sz="1400" u="none" cap="none" strike="noStrike">
                <a:solidFill>
                  <a:srgbClr val="000000"/>
                </a:solidFill>
                <a:latin typeface="Fira Code"/>
                <a:ea typeface="Fira Code"/>
                <a:cs typeface="Fira Code"/>
                <a:sym typeface="Fira Code"/>
              </a:rPr>
              <a:t> </a:t>
            </a:r>
            <a:r>
              <a:rPr b="0" i="0" lang="en" sz="1400" u="none" cap="none" strike="noStrike">
                <a:solidFill>
                  <a:srgbClr val="000000"/>
                </a:solidFill>
                <a:latin typeface="Arial"/>
                <a:ea typeface="Arial"/>
                <a:cs typeface="Arial"/>
                <a:sym typeface="Arial"/>
              </a:rPr>
              <a:t>may be helpful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Fill in </a:t>
            </a:r>
            <a:r>
              <a:rPr b="0" i="0" lang="en" sz="1300" u="none" cap="none" strike="noStrike">
                <a:solidFill>
                  <a:schemeClr val="dk1"/>
                </a:solidFill>
                <a:latin typeface="Fira Code"/>
                <a:ea typeface="Fira Code"/>
                <a:cs typeface="Fira Code"/>
                <a:sym typeface="Fira Code"/>
              </a:rPr>
              <a:t>ret.normal</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AutoNum type="alphaLcPeriod" startAt="3"/>
            </a:pPr>
            <a:r>
              <a:rPr b="0" i="0" lang="en" sz="1400" u="none" cap="none" strike="noStrike">
                <a:solidFill>
                  <a:schemeClr val="dk1"/>
                </a:solidFill>
                <a:latin typeface="Arial"/>
                <a:ea typeface="Arial"/>
                <a:cs typeface="Arial"/>
                <a:sym typeface="Arial"/>
              </a:rPr>
              <a:t>Use Barycentric coordinates to interpolate the normal at intersection point</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AutoNum type="alphaLcPeriod" startAt="3"/>
            </a:pPr>
            <a:r>
              <a:rPr b="0" i="0" lang="en" sz="1300" u="none" cap="none" strike="noStrike">
                <a:solidFill>
                  <a:schemeClr val="dk1"/>
                </a:solidFill>
                <a:latin typeface="Fira Code"/>
                <a:ea typeface="Fira Code"/>
                <a:cs typeface="Fira Code"/>
                <a:sym typeface="Fira Code"/>
              </a:rPr>
              <a:t>Tri_Mesh_Vert.normal</a:t>
            </a:r>
            <a:endParaRPr b="0" i="0" sz="1300" u="none" cap="none" strike="noStrike">
              <a:solidFill>
                <a:schemeClr val="dk1"/>
              </a:solidFill>
              <a:latin typeface="Fira Code"/>
              <a:ea typeface="Fira Code"/>
              <a:cs typeface="Fira Code"/>
              <a:sym typeface="Fira Code"/>
            </a:endParaRPr>
          </a:p>
        </p:txBody>
      </p:sp>
      <p:pic>
        <p:nvPicPr>
          <p:cNvPr id="194" name="Google Shape;194;p11"/>
          <p:cNvPicPr preferRelativeResize="0"/>
          <p:nvPr/>
        </p:nvPicPr>
        <p:blipFill rotWithShape="1">
          <a:blip r:embed="rId4">
            <a:alphaModFix/>
          </a:blip>
          <a:srcRect b="0" l="0" r="0" t="0"/>
          <a:stretch/>
        </p:blipFill>
        <p:spPr>
          <a:xfrm>
            <a:off x="6062670" y="438085"/>
            <a:ext cx="2589900" cy="16803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2"/>
          <p:cNvSpPr txBox="1"/>
          <p:nvPr>
            <p:ph idx="1" type="body"/>
          </p:nvPr>
        </p:nvSpPr>
        <p:spPr>
          <a:xfrm>
            <a:off x="387900" y="1152475"/>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2: Intersecting Spheres</a:t>
            </a:r>
            <a:endParaRPr>
              <a:latin typeface="Helvetica Neue"/>
              <a:ea typeface="Helvetica Neue"/>
              <a:cs typeface="Helvetica Neue"/>
              <a:sym typeface="Helvetica Neue"/>
            </a:endParaRPr>
          </a:p>
        </p:txBody>
      </p:sp>
      <p:pic>
        <p:nvPicPr>
          <p:cNvPr id="200" name="Google Shape;200;p12"/>
          <p:cNvPicPr preferRelativeResize="0"/>
          <p:nvPr/>
        </p:nvPicPr>
        <p:blipFill rotWithShape="1">
          <a:blip r:embed="rId3">
            <a:alphaModFix/>
          </a:blip>
          <a:srcRect b="2036" l="0" r="0" t="0"/>
          <a:stretch/>
        </p:blipFill>
        <p:spPr>
          <a:xfrm>
            <a:off x="786600" y="2088588"/>
            <a:ext cx="2507900" cy="1764621"/>
          </a:xfrm>
          <a:prstGeom prst="rect">
            <a:avLst/>
          </a:prstGeom>
          <a:noFill/>
          <a:ln>
            <a:noFill/>
          </a:ln>
        </p:spPr>
      </p:pic>
      <p:sp>
        <p:nvSpPr>
          <p:cNvPr id="201" name="Google Shape;201;p12"/>
          <p:cNvSpPr txBox="1"/>
          <p:nvPr>
            <p:ph type="title"/>
          </p:nvPr>
        </p:nvSpPr>
        <p:spPr>
          <a:xfrm>
            <a:off x="311700" y="438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Intersecting Primitives</a:t>
            </a:r>
            <a:endParaRPr>
              <a:latin typeface="Exo"/>
              <a:ea typeface="Exo"/>
              <a:cs typeface="Exo"/>
              <a:sym typeface="Exo"/>
            </a:endParaRPr>
          </a:p>
        </p:txBody>
      </p:sp>
      <p:pic>
        <p:nvPicPr>
          <p:cNvPr id="202" name="Google Shape;202;p12"/>
          <p:cNvPicPr preferRelativeResize="0"/>
          <p:nvPr/>
        </p:nvPicPr>
        <p:blipFill rotWithShape="1">
          <a:blip r:embed="rId4">
            <a:alphaModFix/>
          </a:blip>
          <a:srcRect b="0" l="0" r="0" t="0"/>
          <a:stretch/>
        </p:blipFill>
        <p:spPr>
          <a:xfrm>
            <a:off x="4593825" y="1985750"/>
            <a:ext cx="1403318" cy="360675"/>
          </a:xfrm>
          <a:prstGeom prst="rect">
            <a:avLst/>
          </a:prstGeom>
          <a:noFill/>
          <a:ln>
            <a:noFill/>
          </a:ln>
        </p:spPr>
      </p:pic>
      <p:pic>
        <p:nvPicPr>
          <p:cNvPr id="203" name="Google Shape;203;p12"/>
          <p:cNvPicPr preferRelativeResize="0"/>
          <p:nvPr/>
        </p:nvPicPr>
        <p:blipFill rotWithShape="1">
          <a:blip r:embed="rId5">
            <a:alphaModFix/>
          </a:blip>
          <a:srcRect b="0" l="0" r="0" t="0"/>
          <a:stretch/>
        </p:blipFill>
        <p:spPr>
          <a:xfrm>
            <a:off x="4442175" y="2385350"/>
            <a:ext cx="1895250" cy="314800"/>
          </a:xfrm>
          <a:prstGeom prst="rect">
            <a:avLst/>
          </a:prstGeom>
          <a:noFill/>
          <a:ln>
            <a:noFill/>
          </a:ln>
        </p:spPr>
      </p:pic>
      <p:pic>
        <p:nvPicPr>
          <p:cNvPr id="204" name="Google Shape;204;p12"/>
          <p:cNvPicPr preferRelativeResize="0"/>
          <p:nvPr/>
        </p:nvPicPr>
        <p:blipFill rotWithShape="1">
          <a:blip r:embed="rId6">
            <a:alphaModFix/>
          </a:blip>
          <a:srcRect b="0" l="0" r="0" t="0"/>
          <a:stretch/>
        </p:blipFill>
        <p:spPr>
          <a:xfrm>
            <a:off x="4442175" y="2739075"/>
            <a:ext cx="2723655" cy="572700"/>
          </a:xfrm>
          <a:prstGeom prst="rect">
            <a:avLst/>
          </a:prstGeom>
          <a:noFill/>
          <a:ln>
            <a:noFill/>
          </a:ln>
        </p:spPr>
      </p:pic>
      <p:sp>
        <p:nvSpPr>
          <p:cNvPr id="205" name="Google Shape;205;p12"/>
          <p:cNvSpPr txBox="1"/>
          <p:nvPr/>
        </p:nvSpPr>
        <p:spPr>
          <a:xfrm>
            <a:off x="7296475" y="2014425"/>
            <a:ext cx="1713000" cy="2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0000"/>
                </a:solidFill>
                <a:latin typeface="Helvetica Neue"/>
                <a:ea typeface="Helvetica Neue"/>
                <a:cs typeface="Helvetica Neue"/>
                <a:sym typeface="Helvetica Neue"/>
              </a:rPr>
              <a:t>Equation for unit sphere</a:t>
            </a:r>
            <a:endParaRPr b="1" i="0" sz="1000" u="none" cap="none" strike="noStrike">
              <a:solidFill>
                <a:srgbClr val="FF0000"/>
              </a:solidFill>
              <a:latin typeface="Helvetica Neue"/>
              <a:ea typeface="Helvetica Neue"/>
              <a:cs typeface="Helvetica Neue"/>
              <a:sym typeface="Helvetica Neue"/>
            </a:endParaRPr>
          </a:p>
        </p:txBody>
      </p:sp>
      <p:pic>
        <p:nvPicPr>
          <p:cNvPr id="206" name="Google Shape;206;p12"/>
          <p:cNvPicPr preferRelativeResize="0"/>
          <p:nvPr/>
        </p:nvPicPr>
        <p:blipFill rotWithShape="1">
          <a:blip r:embed="rId7">
            <a:alphaModFix/>
          </a:blip>
          <a:srcRect b="0" l="0" r="0" t="0"/>
          <a:stretch/>
        </p:blipFill>
        <p:spPr>
          <a:xfrm>
            <a:off x="4365963" y="3461900"/>
            <a:ext cx="2655925" cy="455650"/>
          </a:xfrm>
          <a:prstGeom prst="rect">
            <a:avLst/>
          </a:prstGeom>
          <a:noFill/>
          <a:ln>
            <a:noFill/>
          </a:ln>
        </p:spPr>
      </p:pic>
      <p:cxnSp>
        <p:nvCxnSpPr>
          <p:cNvPr id="207" name="Google Shape;207;p12"/>
          <p:cNvCxnSpPr/>
          <p:nvPr/>
        </p:nvCxnSpPr>
        <p:spPr>
          <a:xfrm>
            <a:off x="4400775" y="3394300"/>
            <a:ext cx="4497900" cy="0"/>
          </a:xfrm>
          <a:prstGeom prst="straightConnector1">
            <a:avLst/>
          </a:prstGeom>
          <a:noFill/>
          <a:ln cap="flat" cmpd="sng" w="9525">
            <a:solidFill>
              <a:schemeClr val="dk2"/>
            </a:solidFill>
            <a:prstDash val="solid"/>
            <a:round/>
            <a:headEnd len="sm" w="sm" type="none"/>
            <a:tailEnd len="sm" w="sm" type="none"/>
          </a:ln>
        </p:spPr>
      </p:cxnSp>
      <p:sp>
        <p:nvSpPr>
          <p:cNvPr id="208" name="Google Shape;208;p12"/>
          <p:cNvSpPr txBox="1"/>
          <p:nvPr/>
        </p:nvSpPr>
        <p:spPr>
          <a:xfrm>
            <a:off x="5319800" y="1369563"/>
            <a:ext cx="1468800" cy="2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Helvetica Neue"/>
                <a:ea typeface="Helvetica Neue"/>
                <a:cs typeface="Helvetica Neue"/>
                <a:sym typeface="Helvetica Neue"/>
              </a:rPr>
              <a:t>3D Point Vector [x,y,z]</a:t>
            </a:r>
            <a:endParaRPr b="0" i="0" sz="1000" u="none" cap="none" strike="noStrike">
              <a:solidFill>
                <a:srgbClr val="434343"/>
              </a:solidFill>
              <a:latin typeface="Helvetica Neue"/>
              <a:ea typeface="Helvetica Neue"/>
              <a:cs typeface="Helvetica Neue"/>
              <a:sym typeface="Helvetica Neue"/>
            </a:endParaRPr>
          </a:p>
        </p:txBody>
      </p:sp>
      <p:sp>
        <p:nvSpPr>
          <p:cNvPr id="209" name="Google Shape;209;p12"/>
          <p:cNvSpPr/>
          <p:nvPr/>
        </p:nvSpPr>
        <p:spPr>
          <a:xfrm>
            <a:off x="5232450" y="1985775"/>
            <a:ext cx="314700" cy="31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0" name="Google Shape;210;p12"/>
          <p:cNvCxnSpPr>
            <a:stCxn id="208" idx="2"/>
            <a:endCxn id="209" idx="0"/>
          </p:cNvCxnSpPr>
          <p:nvPr/>
        </p:nvCxnSpPr>
        <p:spPr>
          <a:xfrm rot="5400000">
            <a:off x="5542550" y="1474113"/>
            <a:ext cx="358800" cy="664500"/>
          </a:xfrm>
          <a:prstGeom prst="curvedConnector3">
            <a:avLst>
              <a:gd fmla="val 50002" name="adj1"/>
            </a:avLst>
          </a:prstGeom>
          <a:noFill/>
          <a:ln cap="flat" cmpd="sng" w="9525">
            <a:solidFill>
              <a:schemeClr val="dk2"/>
            </a:solidFill>
            <a:prstDash val="solid"/>
            <a:round/>
            <a:headEnd len="sm" w="sm" type="none"/>
            <a:tailEnd len="med" w="med" type="triangle"/>
          </a:ln>
        </p:spPr>
      </p:cxnSp>
      <p:sp>
        <p:nvSpPr>
          <p:cNvPr id="211" name="Google Shape;211;p12"/>
          <p:cNvSpPr txBox="1"/>
          <p:nvPr/>
        </p:nvSpPr>
        <p:spPr>
          <a:xfrm>
            <a:off x="7296325" y="2409600"/>
            <a:ext cx="1713000" cy="2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Helvetica Neue"/>
                <a:ea typeface="Helvetica Neue"/>
                <a:cs typeface="Helvetica Neue"/>
                <a:sym typeface="Helvetica Neue"/>
              </a:rPr>
              <a:t>Substitute ray vector</a:t>
            </a:r>
            <a:endParaRPr b="0" i="0" sz="1000" u="none" cap="none" strike="noStrike">
              <a:solidFill>
                <a:srgbClr val="FF0000"/>
              </a:solidFill>
              <a:latin typeface="Helvetica Neue"/>
              <a:ea typeface="Helvetica Neue"/>
              <a:cs typeface="Helvetica Neue"/>
              <a:sym typeface="Helvetica Neue"/>
            </a:endParaRPr>
          </a:p>
        </p:txBody>
      </p:sp>
      <p:sp>
        <p:nvSpPr>
          <p:cNvPr id="212" name="Google Shape;212;p12"/>
          <p:cNvSpPr txBox="1"/>
          <p:nvPr/>
        </p:nvSpPr>
        <p:spPr>
          <a:xfrm>
            <a:off x="7296325" y="2790600"/>
            <a:ext cx="1713000" cy="36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Helvetica Neue"/>
                <a:ea typeface="Helvetica Neue"/>
                <a:cs typeface="Helvetica Neue"/>
                <a:sym typeface="Helvetica Neue"/>
              </a:rPr>
              <a:t>Rearrange equation, </a:t>
            </a:r>
            <a:br>
              <a:rPr b="0" i="0" lang="en" sz="1000" u="none" cap="none" strike="noStrike">
                <a:solidFill>
                  <a:srgbClr val="FF0000"/>
                </a:solidFill>
                <a:latin typeface="Helvetica Neue"/>
                <a:ea typeface="Helvetica Neue"/>
                <a:cs typeface="Helvetica Neue"/>
                <a:sym typeface="Helvetica Neue"/>
              </a:rPr>
            </a:br>
            <a:r>
              <a:rPr b="0" i="0" lang="en" sz="1000" u="none" cap="none" strike="noStrike">
                <a:solidFill>
                  <a:srgbClr val="FF0000"/>
                </a:solidFill>
                <a:latin typeface="Helvetica Neue"/>
                <a:ea typeface="Helvetica Neue"/>
                <a:cs typeface="Helvetica Neue"/>
                <a:sym typeface="Helvetica Neue"/>
              </a:rPr>
              <a:t>set f(x) = 0</a:t>
            </a:r>
            <a:endParaRPr b="0" i="0" sz="1000" u="none" cap="none" strike="noStrike">
              <a:solidFill>
                <a:srgbClr val="FF0000"/>
              </a:solidFill>
              <a:latin typeface="Helvetica Neue"/>
              <a:ea typeface="Helvetica Neue"/>
              <a:cs typeface="Helvetica Neue"/>
              <a:sym typeface="Helvetica Neue"/>
            </a:endParaRPr>
          </a:p>
        </p:txBody>
      </p:sp>
      <p:sp>
        <p:nvSpPr>
          <p:cNvPr id="213" name="Google Shape;213;p12"/>
          <p:cNvSpPr txBox="1"/>
          <p:nvPr/>
        </p:nvSpPr>
        <p:spPr>
          <a:xfrm>
            <a:off x="7296475" y="3509425"/>
            <a:ext cx="1825500" cy="36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Helvetica Neue"/>
                <a:ea typeface="Helvetica Neue"/>
                <a:cs typeface="Helvetica Neue"/>
                <a:sym typeface="Helvetica Neue"/>
              </a:rPr>
              <a:t>Two solutions: </a:t>
            </a:r>
            <a:br>
              <a:rPr b="0" i="0" lang="en" sz="1000" u="none" cap="none" strike="noStrike">
                <a:solidFill>
                  <a:srgbClr val="FF0000"/>
                </a:solidFill>
                <a:latin typeface="Helvetica Neue"/>
                <a:ea typeface="Helvetica Neue"/>
                <a:cs typeface="Helvetica Neue"/>
                <a:sym typeface="Helvetica Neue"/>
              </a:rPr>
            </a:br>
            <a:r>
              <a:rPr b="0" i="0" lang="en" sz="1000" u="none" cap="none" strike="noStrike">
                <a:solidFill>
                  <a:srgbClr val="FF0000"/>
                </a:solidFill>
                <a:latin typeface="Helvetica Neue"/>
                <a:ea typeface="Helvetica Neue"/>
                <a:cs typeface="Helvetica Neue"/>
                <a:sym typeface="Helvetica Neue"/>
              </a:rPr>
              <a:t>one going in, one going out</a:t>
            </a:r>
            <a:endParaRPr b="0" i="0" sz="1000" u="none" cap="none" strike="noStrike">
              <a:solidFill>
                <a:srgbClr val="FF0000"/>
              </a:solidFill>
              <a:latin typeface="Helvetica Neue"/>
              <a:ea typeface="Helvetica Neue"/>
              <a:cs typeface="Helvetica Neue"/>
              <a:sym typeface="Helvetica Neue"/>
            </a:endParaRPr>
          </a:p>
        </p:txBody>
      </p:sp>
      <p:sp>
        <p:nvSpPr>
          <p:cNvPr id="214" name="Google Shape;214;p12"/>
          <p:cNvSpPr txBox="1"/>
          <p:nvPr/>
        </p:nvSpPr>
        <p:spPr>
          <a:xfrm>
            <a:off x="1079698" y="4157113"/>
            <a:ext cx="2589900" cy="375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Arial"/>
              <a:ea typeface="Arial"/>
              <a:cs typeface="Arial"/>
              <a:sym typeface="Arial"/>
            </a:endParaRPr>
          </a:p>
        </p:txBody>
      </p:sp>
      <p:sp>
        <p:nvSpPr>
          <p:cNvPr id="215" name="Google Shape;215;p12"/>
          <p:cNvSpPr txBox="1"/>
          <p:nvPr/>
        </p:nvSpPr>
        <p:spPr>
          <a:xfrm>
            <a:off x="1668900" y="4471675"/>
            <a:ext cx="12897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999999"/>
                </a:solidFill>
                <a:latin typeface="Arial"/>
                <a:ea typeface="Arial"/>
                <a:cs typeface="Arial"/>
                <a:sym typeface="Arial"/>
              </a:rPr>
              <a:t>in shapes.cpp</a:t>
            </a:r>
            <a:endParaRPr b="0" i="0" sz="1300" u="none" cap="none" strike="noStrike">
              <a:solidFill>
                <a:srgbClr val="999999"/>
              </a:solidFill>
              <a:latin typeface="Arial"/>
              <a:ea typeface="Arial"/>
              <a:cs typeface="Arial"/>
              <a:sym typeface="Arial"/>
            </a:endParaRPr>
          </a:p>
        </p:txBody>
      </p:sp>
      <p:sp>
        <p:nvSpPr>
          <p:cNvPr id="216" name="Google Shape;216;p12"/>
          <p:cNvSpPr txBox="1"/>
          <p:nvPr/>
        </p:nvSpPr>
        <p:spPr>
          <a:xfrm>
            <a:off x="1079698" y="4157113"/>
            <a:ext cx="2589900" cy="375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Trace Sphere::hit(const Ray &amp;ray);</a:t>
            </a:r>
            <a:endParaRPr b="0" i="0" sz="1200" u="none" cap="none" strike="noStrike">
              <a:solidFill>
                <a:srgbClr val="434343"/>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3"/>
          <p:cNvSpPr txBox="1"/>
          <p:nvPr>
            <p:ph idx="1" type="body"/>
          </p:nvPr>
        </p:nvSpPr>
        <p:spPr>
          <a:xfrm>
            <a:off x="387900" y="1152475"/>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2: Intersecting Spheres</a:t>
            </a:r>
            <a:endParaRPr>
              <a:latin typeface="Helvetica Neue"/>
              <a:ea typeface="Helvetica Neue"/>
              <a:cs typeface="Helvetica Neue"/>
              <a:sym typeface="Helvetica Neue"/>
            </a:endParaRPr>
          </a:p>
        </p:txBody>
      </p:sp>
      <p:pic>
        <p:nvPicPr>
          <p:cNvPr id="222" name="Google Shape;222;p13"/>
          <p:cNvPicPr preferRelativeResize="0"/>
          <p:nvPr/>
        </p:nvPicPr>
        <p:blipFill rotWithShape="1">
          <a:blip r:embed="rId3">
            <a:alphaModFix/>
          </a:blip>
          <a:srcRect b="2036" l="0" r="0" t="0"/>
          <a:stretch/>
        </p:blipFill>
        <p:spPr>
          <a:xfrm>
            <a:off x="786600" y="2088588"/>
            <a:ext cx="2507900" cy="1764621"/>
          </a:xfrm>
          <a:prstGeom prst="rect">
            <a:avLst/>
          </a:prstGeom>
          <a:noFill/>
          <a:ln>
            <a:noFill/>
          </a:ln>
        </p:spPr>
      </p:pic>
      <p:sp>
        <p:nvSpPr>
          <p:cNvPr id="223" name="Google Shape;223;p13"/>
          <p:cNvSpPr txBox="1"/>
          <p:nvPr>
            <p:ph type="title"/>
          </p:nvPr>
        </p:nvSpPr>
        <p:spPr>
          <a:xfrm>
            <a:off x="311700" y="438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2: Intersecting Primitives</a:t>
            </a:r>
            <a:endParaRPr>
              <a:latin typeface="Exo"/>
              <a:ea typeface="Exo"/>
              <a:cs typeface="Exo"/>
              <a:sym typeface="Exo"/>
            </a:endParaRPr>
          </a:p>
        </p:txBody>
      </p:sp>
      <p:sp>
        <p:nvSpPr>
          <p:cNvPr id="224" name="Google Shape;224;p13"/>
          <p:cNvSpPr txBox="1"/>
          <p:nvPr/>
        </p:nvSpPr>
        <p:spPr>
          <a:xfrm>
            <a:off x="1079698" y="4157113"/>
            <a:ext cx="2589900" cy="375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Arial"/>
              <a:ea typeface="Arial"/>
              <a:cs typeface="Arial"/>
              <a:sym typeface="Arial"/>
            </a:endParaRPr>
          </a:p>
        </p:txBody>
      </p:sp>
      <p:sp>
        <p:nvSpPr>
          <p:cNvPr id="225" name="Google Shape;225;p13"/>
          <p:cNvSpPr txBox="1"/>
          <p:nvPr/>
        </p:nvSpPr>
        <p:spPr>
          <a:xfrm>
            <a:off x="1668900" y="4471675"/>
            <a:ext cx="12897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999999"/>
                </a:solidFill>
                <a:latin typeface="Arial"/>
                <a:ea typeface="Arial"/>
                <a:cs typeface="Arial"/>
                <a:sym typeface="Arial"/>
              </a:rPr>
              <a:t>in shapes.cpp</a:t>
            </a:r>
            <a:endParaRPr b="0" i="0" sz="1300" u="none" cap="none" strike="noStrike">
              <a:solidFill>
                <a:srgbClr val="999999"/>
              </a:solidFill>
              <a:latin typeface="Arial"/>
              <a:ea typeface="Arial"/>
              <a:cs typeface="Arial"/>
              <a:sym typeface="Arial"/>
            </a:endParaRPr>
          </a:p>
        </p:txBody>
      </p:sp>
      <p:sp>
        <p:nvSpPr>
          <p:cNvPr id="226" name="Google Shape;226;p13"/>
          <p:cNvSpPr txBox="1"/>
          <p:nvPr/>
        </p:nvSpPr>
        <p:spPr>
          <a:xfrm>
            <a:off x="1079698" y="4157113"/>
            <a:ext cx="2589900" cy="375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Arial"/>
                <a:ea typeface="Arial"/>
                <a:cs typeface="Arial"/>
                <a:sym typeface="Arial"/>
              </a:rPr>
              <a:t>Trace Sphere::hit(const Ray &amp;ray);</a:t>
            </a:r>
            <a:endParaRPr b="0" i="0" sz="1200" u="none" cap="none" strike="noStrike">
              <a:solidFill>
                <a:srgbClr val="434343"/>
              </a:solidFill>
              <a:latin typeface="Arial"/>
              <a:ea typeface="Arial"/>
              <a:cs typeface="Arial"/>
              <a:sym typeface="Arial"/>
            </a:endParaRPr>
          </a:p>
        </p:txBody>
      </p:sp>
      <p:sp>
        <p:nvSpPr>
          <p:cNvPr id="227" name="Google Shape;227;p13"/>
          <p:cNvSpPr txBox="1"/>
          <p:nvPr/>
        </p:nvSpPr>
        <p:spPr>
          <a:xfrm>
            <a:off x="4334050" y="2300800"/>
            <a:ext cx="4524300" cy="2529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Solve Quadratic to get  t (</a:t>
            </a:r>
            <a:r>
              <a:rPr b="0" i="0" lang="en" sz="1400" u="none" cap="none" strike="noStrike">
                <a:solidFill>
                  <a:srgbClr val="000000"/>
                </a:solidFill>
                <a:latin typeface="Fira Code"/>
                <a:ea typeface="Fira Code"/>
                <a:cs typeface="Fira Code"/>
                <a:sym typeface="Fira Code"/>
              </a:rPr>
              <a:t>ret.hit</a:t>
            </a:r>
            <a:r>
              <a:rPr b="0" i="0" lang="en" sz="1400" u="none" cap="none" strike="noStrike">
                <a:solidFill>
                  <a:srgbClr val="000000"/>
                </a:solidFill>
                <a:latin typeface="Arial"/>
                <a:ea typeface="Arial"/>
                <a:cs typeface="Arial"/>
                <a:sym typeface="Arial"/>
              </a:rPr>
              <a:t> = True/False)</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AutoNum type="alphaLcPeriod"/>
            </a:pPr>
            <a:r>
              <a:rPr b="0" i="0" lang="en" sz="1400" u="none" cap="none" strike="noStrike">
                <a:solidFill>
                  <a:srgbClr val="000000"/>
                </a:solidFill>
                <a:latin typeface="Arial"/>
                <a:ea typeface="Arial"/>
                <a:cs typeface="Arial"/>
                <a:sym typeface="Arial"/>
              </a:rPr>
              <a:t>Populate </a:t>
            </a:r>
            <a:r>
              <a:rPr b="0" i="0" lang="en" sz="1300" u="none" cap="none" strike="noStrike">
                <a:solidFill>
                  <a:srgbClr val="000000"/>
                </a:solidFill>
                <a:latin typeface="Fira Code"/>
                <a:ea typeface="Fira Code"/>
                <a:cs typeface="Fira Code"/>
                <a:sym typeface="Fira Code"/>
              </a:rPr>
              <a:t>ret.hit </a:t>
            </a:r>
            <a:r>
              <a:rPr b="0" i="0" lang="en" sz="1400" u="none" cap="none" strike="noStrike">
                <a:solidFill>
                  <a:schemeClr val="dk1"/>
                </a:solidFill>
                <a:latin typeface="Arial"/>
                <a:ea typeface="Arial"/>
                <a:cs typeface="Arial"/>
                <a:sym typeface="Arial"/>
              </a:rPr>
              <a:t>and </a:t>
            </a:r>
            <a:r>
              <a:rPr b="0" i="0" lang="en" sz="1300" u="none" cap="none" strike="noStrike">
                <a:solidFill>
                  <a:schemeClr val="dk1"/>
                </a:solidFill>
                <a:latin typeface="Fira Code"/>
                <a:ea typeface="Fira Code"/>
                <a:cs typeface="Fira Code"/>
                <a:sym typeface="Fira Code"/>
              </a:rPr>
              <a:t>ret.distance</a:t>
            </a:r>
            <a:endParaRPr b="0" i="0" sz="1300" u="none" cap="none" strike="noStrike">
              <a:solidFill>
                <a:schemeClr val="dk1"/>
              </a:solidFill>
              <a:latin typeface="Fira Code"/>
              <a:ea typeface="Fira Code"/>
              <a:cs typeface="Fira Code"/>
              <a:sym typeface="Fira Code"/>
            </a:endParaRPr>
          </a:p>
          <a:p>
            <a:pPr indent="-317500" lvl="1" marL="914400" marR="0" rtl="0" algn="l">
              <a:lnSpc>
                <a:spcPct val="100000"/>
              </a:lnSpc>
              <a:spcBef>
                <a:spcPts val="0"/>
              </a:spcBef>
              <a:spcAft>
                <a:spcPts val="0"/>
              </a:spcAft>
              <a:buClr>
                <a:schemeClr val="dk1"/>
              </a:buClr>
              <a:buSzPts val="1400"/>
              <a:buFont typeface="Arial"/>
              <a:buAutoNum type="alphaLcPeriod"/>
            </a:pPr>
            <a:r>
              <a:rPr b="0" i="0" lang="en" sz="1400" u="none" cap="none" strike="noStrike">
                <a:solidFill>
                  <a:schemeClr val="dk1"/>
                </a:solidFill>
                <a:latin typeface="Arial"/>
                <a:ea typeface="Arial"/>
                <a:cs typeface="Arial"/>
                <a:sym typeface="Arial"/>
              </a:rPr>
              <a:t>Respect ray.dist_bounds</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AutoNum type="alphaLcPeriod"/>
            </a:pPr>
            <a:r>
              <a:rPr b="0" i="0" lang="en" sz="1400" u="none" cap="none" strike="noStrike">
                <a:solidFill>
                  <a:schemeClr val="dk1"/>
                </a:solidFill>
                <a:latin typeface="Arial"/>
                <a:ea typeface="Arial"/>
                <a:cs typeface="Arial"/>
                <a:sym typeface="Arial"/>
              </a:rPr>
              <a:t>Warning: what if ray.dir is not unit length?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rgbClr val="000000"/>
                </a:solidFill>
                <a:latin typeface="Arial"/>
                <a:ea typeface="Arial"/>
                <a:cs typeface="Arial"/>
                <a:sym typeface="Arial"/>
              </a:rPr>
              <a:t>Fill in </a:t>
            </a:r>
            <a:r>
              <a:rPr b="0" i="0" lang="en" sz="1300" u="none" cap="none" strike="noStrike">
                <a:solidFill>
                  <a:srgbClr val="000000"/>
                </a:solidFill>
                <a:latin typeface="Fira Code"/>
                <a:ea typeface="Fira Code"/>
                <a:cs typeface="Fira Code"/>
                <a:sym typeface="Fira Code"/>
              </a:rPr>
              <a:t>ret.position</a:t>
            </a:r>
            <a:r>
              <a:rPr b="0" i="0" lang="en" sz="1400" u="none" cap="none" strike="noStrike">
                <a:solidFill>
                  <a:srgbClr val="000000"/>
                </a:solidFill>
                <a:latin typeface="Fira Code"/>
                <a:ea typeface="Fira Code"/>
                <a:cs typeface="Fira Code"/>
                <a:sym typeface="Fira Code"/>
              </a:rPr>
              <a:t> </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AutoNum type="alphaLcPeriod" startAt="2"/>
            </a:pPr>
            <a:r>
              <a:rPr b="0" i="0" lang="en" sz="1300" u="none" cap="none" strike="noStrike">
                <a:solidFill>
                  <a:srgbClr val="000000"/>
                </a:solidFill>
                <a:latin typeface="Fira Code"/>
                <a:ea typeface="Fira Code"/>
                <a:cs typeface="Fira Code"/>
                <a:sym typeface="Fira Code"/>
              </a:rPr>
              <a:t>ray.at(t)</a:t>
            </a:r>
            <a:r>
              <a:rPr b="0" i="0" lang="en" sz="1400" u="none" cap="none" strike="noStrike">
                <a:solidFill>
                  <a:srgbClr val="000000"/>
                </a:solidFill>
                <a:latin typeface="Fira Code"/>
                <a:ea typeface="Fira Code"/>
                <a:cs typeface="Fira Code"/>
                <a:sym typeface="Fira Code"/>
              </a:rPr>
              <a:t> </a:t>
            </a:r>
            <a:r>
              <a:rPr b="0" i="0" lang="en" sz="1400" u="none" cap="none" strike="noStrike">
                <a:solidFill>
                  <a:srgbClr val="000000"/>
                </a:solidFill>
                <a:latin typeface="Arial"/>
                <a:ea typeface="Arial"/>
                <a:cs typeface="Arial"/>
                <a:sym typeface="Arial"/>
              </a:rPr>
              <a:t>may be helpful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rgbClr val="000000"/>
                </a:solidFill>
                <a:latin typeface="Arial"/>
                <a:ea typeface="Arial"/>
                <a:cs typeface="Arial"/>
                <a:sym typeface="Arial"/>
              </a:rPr>
              <a:t>Fill in </a:t>
            </a:r>
            <a:r>
              <a:rPr b="0" i="0" lang="en" sz="1300" u="none" cap="none" strike="noStrike">
                <a:solidFill>
                  <a:schemeClr val="dk1"/>
                </a:solidFill>
                <a:latin typeface="Fira Code"/>
                <a:ea typeface="Fira Code"/>
                <a:cs typeface="Fira Code"/>
                <a:sym typeface="Fira Code"/>
              </a:rPr>
              <a:t>ret.normal</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AutoNum type="alphaLcPeriod" startAt="2"/>
            </a:pPr>
            <a:r>
              <a:rPr b="0" i="0" lang="en" sz="1400" u="none" cap="none" strike="noStrike">
                <a:solidFill>
                  <a:schemeClr val="dk1"/>
                </a:solidFill>
                <a:latin typeface="Arial"/>
                <a:ea typeface="Arial"/>
                <a:cs typeface="Arial"/>
                <a:sym typeface="Arial"/>
              </a:rPr>
              <a:t>Note: You can assume a sphere is centered at the origin because we are in local space</a:t>
            </a:r>
            <a:endParaRPr b="0" i="0" sz="1400" u="none" cap="none" strike="noStrike">
              <a:solidFill>
                <a:schemeClr val="dk1"/>
              </a:solidFill>
              <a:latin typeface="Arial"/>
              <a:ea typeface="Arial"/>
              <a:cs typeface="Arial"/>
              <a:sym typeface="Arial"/>
            </a:endParaRPr>
          </a:p>
        </p:txBody>
      </p:sp>
      <p:pic>
        <p:nvPicPr>
          <p:cNvPr id="228" name="Google Shape;228;p13"/>
          <p:cNvPicPr preferRelativeResize="0"/>
          <p:nvPr/>
        </p:nvPicPr>
        <p:blipFill rotWithShape="1">
          <a:blip r:embed="rId4">
            <a:alphaModFix/>
          </a:blip>
          <a:srcRect b="0" l="0" r="0" t="0"/>
          <a:stretch/>
        </p:blipFill>
        <p:spPr>
          <a:xfrm>
            <a:off x="5691196" y="335996"/>
            <a:ext cx="2968763" cy="1926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1db0a15894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en">
                <a:latin typeface="Exo"/>
                <a:ea typeface="Exo"/>
                <a:cs typeface="Exo"/>
                <a:sym typeface="Exo"/>
              </a:rPr>
              <a:t>Task 3*: BVH</a:t>
            </a:r>
            <a:endParaRPr/>
          </a:p>
        </p:txBody>
      </p:sp>
      <p:sp>
        <p:nvSpPr>
          <p:cNvPr id="234" name="Google Shape;234;g11db0a15894_0_0"/>
          <p:cNvSpPr txBox="1"/>
          <p:nvPr>
            <p:ph idx="1" type="body"/>
          </p:nvPr>
        </p:nvSpPr>
        <p:spPr>
          <a:xfrm>
            <a:off x="311700" y="1152475"/>
            <a:ext cx="4260300" cy="37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Bounding Volume Hierarchy </a:t>
            </a:r>
            <a:endParaRPr/>
          </a:p>
          <a:p>
            <a:pPr indent="-342900" lvl="0" marL="457200" rtl="0" algn="l">
              <a:lnSpc>
                <a:spcPct val="115000"/>
              </a:lnSpc>
              <a:spcBef>
                <a:spcPts val="0"/>
              </a:spcBef>
              <a:spcAft>
                <a:spcPts val="0"/>
              </a:spcAft>
              <a:buSzPts val="1800"/>
              <a:buChar char="-"/>
            </a:pPr>
            <a:r>
              <a:rPr lang="en"/>
              <a:t>Spatial Hierarchy </a:t>
            </a:r>
            <a:endParaRPr/>
          </a:p>
          <a:p>
            <a:pPr indent="-342900" lvl="0" marL="457200" rtl="0" algn="l">
              <a:lnSpc>
                <a:spcPct val="115000"/>
              </a:lnSpc>
              <a:spcBef>
                <a:spcPts val="0"/>
              </a:spcBef>
              <a:spcAft>
                <a:spcPts val="0"/>
              </a:spcAft>
              <a:buSzPts val="1800"/>
              <a:buChar char="-"/>
            </a:pPr>
            <a:r>
              <a:rPr lang="en"/>
              <a:t>B(ounding) Boxes + Primitives</a:t>
            </a:r>
            <a:endParaRPr/>
          </a:p>
          <a:p>
            <a:pPr indent="-342900" lvl="0" marL="457200" rtl="0" algn="l">
              <a:lnSpc>
                <a:spcPct val="115000"/>
              </a:lnSpc>
              <a:spcBef>
                <a:spcPts val="0"/>
              </a:spcBef>
              <a:spcAft>
                <a:spcPts val="0"/>
              </a:spcAft>
              <a:buSzPts val="1800"/>
              <a:buChar char="-"/>
            </a:pPr>
            <a:r>
              <a:rPr lang="en"/>
              <a:t>Functions like a tree</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Motivation: </a:t>
            </a:r>
            <a:endParaRPr/>
          </a:p>
          <a:p>
            <a:pPr indent="0" lvl="0" marL="0" rtl="0" algn="l">
              <a:lnSpc>
                <a:spcPct val="115000"/>
              </a:lnSpc>
              <a:spcBef>
                <a:spcPts val="0"/>
              </a:spcBef>
              <a:spcAft>
                <a:spcPts val="0"/>
              </a:spcAft>
              <a:buSzPts val="1800"/>
              <a:buNone/>
            </a:pPr>
            <a:r>
              <a:rPr lang="en"/>
              <a:t>Checking all the primitives at once per ray hit is expensive (O(n)), we want to speed it up. BVH’s tree structure makes it O(nlogn)</a:t>
            </a:r>
            <a:endParaRPr/>
          </a:p>
        </p:txBody>
      </p:sp>
      <p:pic>
        <p:nvPicPr>
          <p:cNvPr id="235" name="Google Shape;235;g11db0a15894_0_0"/>
          <p:cNvPicPr preferRelativeResize="0"/>
          <p:nvPr/>
        </p:nvPicPr>
        <p:blipFill rotWithShape="1">
          <a:blip r:embed="rId3">
            <a:alphaModFix/>
          </a:blip>
          <a:srcRect b="0" l="0" r="0" t="0"/>
          <a:stretch/>
        </p:blipFill>
        <p:spPr>
          <a:xfrm>
            <a:off x="5410275" y="661263"/>
            <a:ext cx="2536613" cy="38209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4"/>
          <p:cNvSpPr txBox="1"/>
          <p:nvPr>
            <p:ph type="title"/>
          </p:nvPr>
        </p:nvSpPr>
        <p:spPr>
          <a:xfrm>
            <a:off x="311700" y="445025"/>
            <a:ext cx="3308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241" name="Google Shape;241;p14"/>
          <p:cNvSpPr txBox="1"/>
          <p:nvPr>
            <p:ph idx="1" type="body"/>
          </p:nvPr>
        </p:nvSpPr>
        <p:spPr>
          <a:xfrm>
            <a:off x="424500" y="1316750"/>
            <a:ext cx="3867900" cy="33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latin typeface="Helvetica Neue"/>
                <a:ea typeface="Helvetica Neue"/>
                <a:cs typeface="Helvetica Neue"/>
                <a:sym typeface="Helvetica Neue"/>
              </a:rPr>
              <a:t>High-Level Procedure:</a:t>
            </a:r>
            <a:endParaRPr b="1">
              <a:latin typeface="Helvetica Neue"/>
              <a:ea typeface="Helvetica Neue"/>
              <a:cs typeface="Helvetica Neue"/>
              <a:sym typeface="Helvetica Neue"/>
            </a:endParaRPr>
          </a:p>
          <a:p>
            <a:pPr indent="-330200" lvl="0" marL="457200" rtl="0" algn="l">
              <a:lnSpc>
                <a:spcPct val="115000"/>
              </a:lnSpc>
              <a:spcBef>
                <a:spcPts val="1600"/>
              </a:spcBef>
              <a:spcAft>
                <a:spcPts val="0"/>
              </a:spcAft>
              <a:buSzPts val="1600"/>
              <a:buFont typeface="Helvetica Neue"/>
              <a:buChar char="●"/>
            </a:pPr>
            <a:r>
              <a:rPr b="1" lang="en" sz="1600">
                <a:latin typeface="Helvetica Neue"/>
                <a:ea typeface="Helvetica Neue"/>
                <a:cs typeface="Helvetica Neue"/>
                <a:sym typeface="Helvetica Neue"/>
              </a:rPr>
              <a:t>Step 0</a:t>
            </a:r>
            <a:r>
              <a:rPr lang="en" sz="1600">
                <a:latin typeface="Helvetica Neue"/>
                <a:ea typeface="Helvetica Neue"/>
                <a:cs typeface="Helvetica Neue"/>
                <a:sym typeface="Helvetica Neue"/>
              </a:rPr>
              <a:t> - Implement BBox Intersection</a:t>
            </a:r>
            <a:endParaRPr sz="1600">
              <a:latin typeface="Helvetica Neue"/>
              <a:ea typeface="Helvetica Neue"/>
              <a:cs typeface="Helvetica Neue"/>
              <a:sym typeface="Helvetica Neue"/>
            </a:endParaRPr>
          </a:p>
          <a:p>
            <a:pPr indent="0" lvl="0" marL="457200" rtl="0" algn="l">
              <a:lnSpc>
                <a:spcPct val="115000"/>
              </a:lnSpc>
              <a:spcBef>
                <a:spcPts val="0"/>
              </a:spcBef>
              <a:spcAft>
                <a:spcPts val="0"/>
              </a:spcAft>
              <a:buSzPts val="1800"/>
              <a:buNone/>
            </a:pPr>
            <a:r>
              <a:t/>
            </a:r>
            <a:endParaRPr sz="600">
              <a:latin typeface="Helvetica Neue"/>
              <a:ea typeface="Helvetica Neue"/>
              <a:cs typeface="Helvetica Neue"/>
              <a:sym typeface="Helvetica Neue"/>
            </a:endParaRPr>
          </a:p>
          <a:p>
            <a:pPr indent="-330200" lvl="0" marL="457200" rtl="0" algn="l">
              <a:lnSpc>
                <a:spcPct val="115000"/>
              </a:lnSpc>
              <a:spcBef>
                <a:spcPts val="1600"/>
              </a:spcBef>
              <a:spcAft>
                <a:spcPts val="0"/>
              </a:spcAft>
              <a:buSzPts val="1600"/>
              <a:buFont typeface="Helvetica Neue"/>
              <a:buChar char="●"/>
            </a:pPr>
            <a:r>
              <a:rPr b="1" lang="en" sz="1600">
                <a:latin typeface="Helvetica Neue"/>
                <a:ea typeface="Helvetica Neue"/>
                <a:cs typeface="Helvetica Neue"/>
                <a:sym typeface="Helvetica Neue"/>
              </a:rPr>
              <a:t>Step 1</a:t>
            </a:r>
            <a:r>
              <a:rPr lang="en" sz="1600">
                <a:latin typeface="Helvetica Neue"/>
                <a:ea typeface="Helvetica Neue"/>
                <a:cs typeface="Helvetica Neue"/>
                <a:sym typeface="Helvetica Neue"/>
              </a:rPr>
              <a:t> - Create BVH acceleration data structure using Surface Area Heuristic (to make Step 2 faster)</a:t>
            </a:r>
            <a:endParaRPr sz="1600">
              <a:latin typeface="Helvetica Neue"/>
              <a:ea typeface="Helvetica Neue"/>
              <a:cs typeface="Helvetica Neue"/>
              <a:sym typeface="Helvetica Neue"/>
            </a:endParaRPr>
          </a:p>
          <a:p>
            <a:pPr indent="0" lvl="0" marL="457200" rtl="0" algn="l">
              <a:lnSpc>
                <a:spcPct val="115000"/>
              </a:lnSpc>
              <a:spcBef>
                <a:spcPts val="0"/>
              </a:spcBef>
              <a:spcAft>
                <a:spcPts val="0"/>
              </a:spcAft>
              <a:buSzPts val="1800"/>
              <a:buNone/>
            </a:pPr>
            <a:r>
              <a:t/>
            </a:r>
            <a:endParaRPr sz="600">
              <a:latin typeface="Helvetica Neue"/>
              <a:ea typeface="Helvetica Neue"/>
              <a:cs typeface="Helvetica Neue"/>
              <a:sym typeface="Helvetica Neue"/>
            </a:endParaRPr>
          </a:p>
          <a:p>
            <a:pPr indent="-330200" lvl="0" marL="457200" rtl="0" algn="l">
              <a:lnSpc>
                <a:spcPct val="115000"/>
              </a:lnSpc>
              <a:spcBef>
                <a:spcPts val="1600"/>
              </a:spcBef>
              <a:spcAft>
                <a:spcPts val="0"/>
              </a:spcAft>
              <a:buSzPts val="1600"/>
              <a:buFont typeface="Helvetica Neue"/>
              <a:buChar char="●"/>
            </a:pPr>
            <a:r>
              <a:rPr b="1" lang="en" sz="1600">
                <a:latin typeface="Helvetica Neue"/>
                <a:ea typeface="Helvetica Neue"/>
                <a:cs typeface="Helvetica Neue"/>
                <a:sym typeface="Helvetica Neue"/>
              </a:rPr>
              <a:t>Step 2 </a:t>
            </a:r>
            <a:r>
              <a:rPr lang="en" sz="1600">
                <a:latin typeface="Helvetica Neue"/>
                <a:ea typeface="Helvetica Neue"/>
                <a:cs typeface="Helvetica Neue"/>
                <a:sym typeface="Helvetica Neue"/>
              </a:rPr>
              <a:t>- Implement Ray Tracing </a:t>
            </a:r>
            <a:br>
              <a:rPr lang="en" sz="1600">
                <a:latin typeface="Helvetica Neue"/>
                <a:ea typeface="Helvetica Neue"/>
                <a:cs typeface="Helvetica Neue"/>
                <a:sym typeface="Helvetica Neue"/>
              </a:rPr>
            </a:br>
            <a:r>
              <a:rPr lang="en" sz="1600">
                <a:latin typeface="Helvetica Neue"/>
                <a:ea typeface="Helvetica Neue"/>
                <a:cs typeface="Helvetica Neue"/>
                <a:sym typeface="Helvetica Neue"/>
              </a:rPr>
              <a:t>with BVH data structure</a:t>
            </a:r>
            <a:endParaRPr sz="1600">
              <a:latin typeface="Helvetica Neue"/>
              <a:ea typeface="Helvetica Neue"/>
              <a:cs typeface="Helvetica Neue"/>
              <a:sym typeface="Helvetica Neue"/>
            </a:endParaRPr>
          </a:p>
        </p:txBody>
      </p:sp>
      <p:sp>
        <p:nvSpPr>
          <p:cNvPr id="242" name="Google Shape;242;p14"/>
          <p:cNvSpPr/>
          <p:nvPr/>
        </p:nvSpPr>
        <p:spPr>
          <a:xfrm rot="2111509">
            <a:off x="7074005" y="570297"/>
            <a:ext cx="704822" cy="852554"/>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4"/>
          <p:cNvSpPr/>
          <p:nvPr/>
        </p:nvSpPr>
        <p:spPr>
          <a:xfrm>
            <a:off x="6864825" y="690152"/>
            <a:ext cx="1062600" cy="8580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4" name="Google Shape;244;p14"/>
          <p:cNvPicPr preferRelativeResize="0"/>
          <p:nvPr/>
        </p:nvPicPr>
        <p:blipFill rotWithShape="1">
          <a:blip r:embed="rId3">
            <a:alphaModFix/>
          </a:blip>
          <a:srcRect b="25447" l="41796" r="31008" t="16093"/>
          <a:stretch/>
        </p:blipFill>
        <p:spPr>
          <a:xfrm>
            <a:off x="4908850" y="1700552"/>
            <a:ext cx="1291275" cy="1557750"/>
          </a:xfrm>
          <a:prstGeom prst="rect">
            <a:avLst/>
          </a:prstGeom>
          <a:noFill/>
          <a:ln>
            <a:noFill/>
          </a:ln>
        </p:spPr>
      </p:pic>
      <p:pic>
        <p:nvPicPr>
          <p:cNvPr id="245" name="Google Shape;245;p14"/>
          <p:cNvPicPr preferRelativeResize="0"/>
          <p:nvPr/>
        </p:nvPicPr>
        <p:blipFill rotWithShape="1">
          <a:blip r:embed="rId4">
            <a:alphaModFix/>
          </a:blip>
          <a:srcRect b="25447" l="41796" r="31008" t="16093"/>
          <a:stretch/>
        </p:blipFill>
        <p:spPr>
          <a:xfrm>
            <a:off x="7064138" y="3169927"/>
            <a:ext cx="1291275" cy="1557750"/>
          </a:xfrm>
          <a:prstGeom prst="rect">
            <a:avLst/>
          </a:prstGeom>
          <a:noFill/>
          <a:ln>
            <a:noFill/>
          </a:ln>
        </p:spPr>
      </p:pic>
      <p:cxnSp>
        <p:nvCxnSpPr>
          <p:cNvPr id="246" name="Google Shape;246;p14"/>
          <p:cNvCxnSpPr/>
          <p:nvPr/>
        </p:nvCxnSpPr>
        <p:spPr>
          <a:xfrm flipH="1">
            <a:off x="6231575" y="1215727"/>
            <a:ext cx="562200" cy="371700"/>
          </a:xfrm>
          <a:prstGeom prst="straightConnector1">
            <a:avLst/>
          </a:prstGeom>
          <a:noFill/>
          <a:ln cap="flat" cmpd="sng" w="9525">
            <a:solidFill>
              <a:schemeClr val="dk2"/>
            </a:solidFill>
            <a:prstDash val="solid"/>
            <a:round/>
            <a:headEnd len="sm" w="sm" type="none"/>
            <a:tailEnd len="med" w="med" type="triangle"/>
          </a:ln>
        </p:spPr>
      </p:cxnSp>
      <p:cxnSp>
        <p:nvCxnSpPr>
          <p:cNvPr id="247" name="Google Shape;247;p14"/>
          <p:cNvCxnSpPr>
            <a:stCxn id="248" idx="2"/>
          </p:cNvCxnSpPr>
          <p:nvPr/>
        </p:nvCxnSpPr>
        <p:spPr>
          <a:xfrm>
            <a:off x="6991369" y="3122191"/>
            <a:ext cx="670200" cy="674100"/>
          </a:xfrm>
          <a:prstGeom prst="straightConnector1">
            <a:avLst/>
          </a:prstGeom>
          <a:noFill/>
          <a:ln cap="flat" cmpd="sng" w="28575">
            <a:solidFill>
              <a:srgbClr val="F6B26B"/>
            </a:solidFill>
            <a:prstDash val="solid"/>
            <a:round/>
            <a:headEnd len="sm" w="sm" type="none"/>
            <a:tailEnd len="med" w="med" type="triangle"/>
          </a:ln>
        </p:spPr>
      </p:cxnSp>
      <p:grpSp>
        <p:nvGrpSpPr>
          <p:cNvPr id="249" name="Google Shape;249;p14"/>
          <p:cNvGrpSpPr/>
          <p:nvPr/>
        </p:nvGrpSpPr>
        <p:grpSpPr>
          <a:xfrm rot="2700000">
            <a:off x="6567148" y="2763801"/>
            <a:ext cx="497006" cy="365343"/>
            <a:chOff x="1105150" y="1939075"/>
            <a:chExt cx="387300" cy="284700"/>
          </a:xfrm>
        </p:grpSpPr>
        <p:sp>
          <p:nvSpPr>
            <p:cNvPr id="250" name="Google Shape;250;p14"/>
            <p:cNvSpPr/>
            <p:nvPr/>
          </p:nvSpPr>
          <p:spPr>
            <a:xfrm>
              <a:off x="1105150" y="1939075"/>
              <a:ext cx="270000" cy="284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4"/>
            <p:cNvSpPr/>
            <p:nvPr/>
          </p:nvSpPr>
          <p:spPr>
            <a:xfrm rot="-5400000">
              <a:off x="1291450" y="2022775"/>
              <a:ext cx="284700" cy="117300"/>
            </a:xfrm>
            <a:prstGeom prst="trapezoid">
              <a:avLst>
                <a:gd fmla="val 63393"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14"/>
          <p:cNvSpPr txBox="1"/>
          <p:nvPr/>
        </p:nvSpPr>
        <p:spPr>
          <a:xfrm>
            <a:off x="7120525" y="267475"/>
            <a:ext cx="853200" cy="37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rPr b="1" i="0" lang="en" sz="1500" u="none" cap="none" strike="noStrike">
                <a:solidFill>
                  <a:schemeClr val="dk2"/>
                </a:solidFill>
                <a:latin typeface="Helvetica Neue"/>
                <a:ea typeface="Helvetica Neue"/>
                <a:cs typeface="Helvetica Neue"/>
                <a:sym typeface="Helvetica Neue"/>
              </a:rPr>
              <a:t>Step 0</a:t>
            </a:r>
            <a:endParaRPr b="0" i="0" sz="1400" u="none" cap="none" strike="noStrike">
              <a:solidFill>
                <a:srgbClr val="000000"/>
              </a:solidFill>
              <a:latin typeface="Arial"/>
              <a:ea typeface="Arial"/>
              <a:cs typeface="Arial"/>
              <a:sym typeface="Arial"/>
            </a:endParaRPr>
          </a:p>
        </p:txBody>
      </p:sp>
      <p:sp>
        <p:nvSpPr>
          <p:cNvPr id="252" name="Google Shape;252;p14"/>
          <p:cNvSpPr txBox="1"/>
          <p:nvPr/>
        </p:nvSpPr>
        <p:spPr>
          <a:xfrm>
            <a:off x="5158850" y="1312925"/>
            <a:ext cx="853200" cy="37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rPr b="1" i="0" lang="en" sz="1500" u="none" cap="none" strike="noStrike">
                <a:solidFill>
                  <a:schemeClr val="dk2"/>
                </a:solidFill>
                <a:latin typeface="Helvetica Neue"/>
                <a:ea typeface="Helvetica Neue"/>
                <a:cs typeface="Helvetica Neue"/>
                <a:sym typeface="Helvetica Neue"/>
              </a:rPr>
              <a:t>Step 1</a:t>
            </a:r>
            <a:endParaRPr b="0" i="0" sz="1400" u="none" cap="none" strike="noStrike">
              <a:solidFill>
                <a:srgbClr val="000000"/>
              </a:solidFill>
              <a:latin typeface="Arial"/>
              <a:ea typeface="Arial"/>
              <a:cs typeface="Arial"/>
              <a:sym typeface="Arial"/>
            </a:endParaRPr>
          </a:p>
        </p:txBody>
      </p:sp>
      <p:sp>
        <p:nvSpPr>
          <p:cNvPr id="253" name="Google Shape;253;p14"/>
          <p:cNvSpPr txBox="1"/>
          <p:nvPr/>
        </p:nvSpPr>
        <p:spPr>
          <a:xfrm>
            <a:off x="7292450" y="2760725"/>
            <a:ext cx="853200" cy="37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rPr b="1" i="0" lang="en" sz="1500" u="none" cap="none" strike="noStrike">
                <a:solidFill>
                  <a:schemeClr val="dk2"/>
                </a:solidFill>
                <a:latin typeface="Helvetica Neue"/>
                <a:ea typeface="Helvetica Neue"/>
                <a:cs typeface="Helvetica Neue"/>
                <a:sym typeface="Helvetica Neue"/>
              </a:rPr>
              <a:t>Step 2</a:t>
            </a:r>
            <a:endParaRPr b="0" i="0" sz="1400" u="none" cap="none" strike="noStrike">
              <a:solidFill>
                <a:srgbClr val="000000"/>
              </a:solidFill>
              <a:latin typeface="Arial"/>
              <a:ea typeface="Arial"/>
              <a:cs typeface="Arial"/>
              <a:sym typeface="Arial"/>
            </a:endParaRPr>
          </a:p>
        </p:txBody>
      </p:sp>
      <p:cxnSp>
        <p:nvCxnSpPr>
          <p:cNvPr id="254" name="Google Shape;254;p14"/>
          <p:cNvCxnSpPr/>
          <p:nvPr/>
        </p:nvCxnSpPr>
        <p:spPr>
          <a:xfrm>
            <a:off x="6295650" y="3230700"/>
            <a:ext cx="608400" cy="480300"/>
          </a:xfrm>
          <a:prstGeom prst="straightConnector1">
            <a:avLst/>
          </a:prstGeom>
          <a:noFill/>
          <a:ln cap="flat" cmpd="sng" w="9525">
            <a:solidFill>
              <a:schemeClr val="dk2"/>
            </a:solidFill>
            <a:prstDash val="solid"/>
            <a:round/>
            <a:headEnd len="sm" w="sm" type="none"/>
            <a:tailEnd len="med" w="med" type="triangle"/>
          </a:ln>
        </p:spPr>
      </p:cxnSp>
      <p:cxnSp>
        <p:nvCxnSpPr>
          <p:cNvPr id="255" name="Google Shape;255;p14"/>
          <p:cNvCxnSpPr/>
          <p:nvPr/>
        </p:nvCxnSpPr>
        <p:spPr>
          <a:xfrm>
            <a:off x="6622243" y="445016"/>
            <a:ext cx="670200" cy="674100"/>
          </a:xfrm>
          <a:prstGeom prst="straightConnector1">
            <a:avLst/>
          </a:prstGeom>
          <a:noFill/>
          <a:ln cap="flat" cmpd="sng" w="28575">
            <a:solidFill>
              <a:srgbClr val="F6B26B"/>
            </a:solidFill>
            <a:prstDash val="solid"/>
            <a:round/>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261" name="Google Shape;261;p15"/>
          <p:cNvSpPr txBox="1"/>
          <p:nvPr>
            <p:ph idx="1" type="body"/>
          </p:nvPr>
        </p:nvSpPr>
        <p:spPr>
          <a:xfrm>
            <a:off x="413225" y="1167763"/>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0: Ray-BBox Intersection</a:t>
            </a:r>
            <a:endParaRPr>
              <a:latin typeface="Helvetica Neue"/>
              <a:ea typeface="Helvetica Neue"/>
              <a:cs typeface="Helvetica Neue"/>
              <a:sym typeface="Helvetica Neue"/>
            </a:endParaRPr>
          </a:p>
        </p:txBody>
      </p:sp>
      <p:grpSp>
        <p:nvGrpSpPr>
          <p:cNvPr id="262" name="Google Shape;262;p15"/>
          <p:cNvGrpSpPr/>
          <p:nvPr/>
        </p:nvGrpSpPr>
        <p:grpSpPr>
          <a:xfrm>
            <a:off x="1218282" y="2221127"/>
            <a:ext cx="1364142" cy="1409671"/>
            <a:chOff x="2764432" y="2258577"/>
            <a:chExt cx="1364142" cy="1409671"/>
          </a:xfrm>
        </p:grpSpPr>
        <p:sp>
          <p:nvSpPr>
            <p:cNvPr id="263" name="Google Shape;263;p15"/>
            <p:cNvSpPr/>
            <p:nvPr/>
          </p:nvSpPr>
          <p:spPr>
            <a:xfrm rot="2110305">
              <a:off x="2996005" y="2418612"/>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5"/>
            <p:cNvSpPr/>
            <p:nvPr/>
          </p:nvSpPr>
          <p:spPr>
            <a:xfrm>
              <a:off x="2767450" y="2571738"/>
              <a:ext cx="1358100" cy="10965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5" name="Google Shape;265;p15"/>
          <p:cNvSpPr txBox="1"/>
          <p:nvPr/>
        </p:nvSpPr>
        <p:spPr>
          <a:xfrm>
            <a:off x="3675600" y="1676600"/>
            <a:ext cx="5212500" cy="100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434343"/>
                </a:solidFill>
                <a:latin typeface="Helvetica Neue"/>
                <a:ea typeface="Helvetica Neue"/>
                <a:cs typeface="Helvetica Neue"/>
                <a:sym typeface="Helvetica Neue"/>
              </a:rPr>
              <a:t>Implement Ray-BBox intersection in BBox::hit </a:t>
            </a:r>
            <a:endParaRPr b="0" i="0" sz="1500" u="none" cap="none" strike="noStrike">
              <a:solidFill>
                <a:srgbClr val="43434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434343"/>
              </a:solidFill>
              <a:latin typeface="Helvetica Neue"/>
              <a:ea typeface="Helvetica Neue"/>
              <a:cs typeface="Helvetica Neue"/>
              <a:sym typeface="Helvetica Neue"/>
            </a:endParaRPr>
          </a:p>
        </p:txBody>
      </p:sp>
      <p:cxnSp>
        <p:nvCxnSpPr>
          <p:cNvPr id="266" name="Google Shape;266;p15"/>
          <p:cNvCxnSpPr/>
          <p:nvPr/>
        </p:nvCxnSpPr>
        <p:spPr>
          <a:xfrm>
            <a:off x="1218293" y="2221091"/>
            <a:ext cx="670200" cy="674100"/>
          </a:xfrm>
          <a:prstGeom prst="straightConnector1">
            <a:avLst/>
          </a:prstGeom>
          <a:noFill/>
          <a:ln cap="flat" cmpd="sng" w="28575">
            <a:solidFill>
              <a:srgbClr val="F6B26B"/>
            </a:solidFill>
            <a:prstDash val="solid"/>
            <a:round/>
            <a:headEnd len="sm" w="sm" type="none"/>
            <a:tailEnd len="med" w="med" type="triangle"/>
          </a:ln>
        </p:spPr>
      </p:cxnSp>
      <p:sp>
        <p:nvSpPr>
          <p:cNvPr id="267" name="Google Shape;267;p15"/>
          <p:cNvSpPr txBox="1"/>
          <p:nvPr/>
        </p:nvSpPr>
        <p:spPr>
          <a:xfrm>
            <a:off x="3886200" y="4469400"/>
            <a:ext cx="5257800" cy="67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3"/>
              </a:rPr>
              <a:t>https://www.scratchapixel.com/lessons/3d-basic-rendering/minimal-ray-tracer-rendering-simple-shapes/ray-box-intersection</a:t>
            </a:r>
            <a:r>
              <a:rPr b="0" i="0" lang="en"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pic>
        <p:nvPicPr>
          <p:cNvPr id="268" name="Google Shape;268;p15"/>
          <p:cNvPicPr preferRelativeResize="0"/>
          <p:nvPr/>
        </p:nvPicPr>
        <p:blipFill rotWithShape="1">
          <a:blip r:embed="rId4">
            <a:alphaModFix/>
          </a:blip>
          <a:srcRect b="0" l="0" r="0" t="0"/>
          <a:stretch/>
        </p:blipFill>
        <p:spPr>
          <a:xfrm>
            <a:off x="3675600" y="2387675"/>
            <a:ext cx="1890275" cy="1890275"/>
          </a:xfrm>
          <a:prstGeom prst="rect">
            <a:avLst/>
          </a:prstGeom>
          <a:noFill/>
          <a:ln>
            <a:noFill/>
          </a:ln>
        </p:spPr>
      </p:pic>
      <p:pic>
        <p:nvPicPr>
          <p:cNvPr id="269" name="Google Shape;269;p15"/>
          <p:cNvPicPr preferRelativeResize="0"/>
          <p:nvPr/>
        </p:nvPicPr>
        <p:blipFill rotWithShape="1">
          <a:blip r:embed="rId5">
            <a:alphaModFix/>
          </a:blip>
          <a:srcRect b="0" l="0" r="0" t="0"/>
          <a:stretch/>
        </p:blipFill>
        <p:spPr>
          <a:xfrm>
            <a:off x="5946550" y="2387675"/>
            <a:ext cx="1890275" cy="1890275"/>
          </a:xfrm>
          <a:prstGeom prst="rect">
            <a:avLst/>
          </a:prstGeom>
          <a:noFill/>
          <a:ln>
            <a:noFill/>
          </a:ln>
        </p:spPr>
      </p:pic>
      <p:sp>
        <p:nvSpPr>
          <p:cNvPr id="270" name="Google Shape;270;p15"/>
          <p:cNvSpPr txBox="1"/>
          <p:nvPr/>
        </p:nvSpPr>
        <p:spPr>
          <a:xfrm>
            <a:off x="4395450" y="963150"/>
            <a:ext cx="3772800" cy="41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bool BBox::hit(const Ray &amp;ray, Vec2 &amp;times);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276" name="Google Shape;276;p16"/>
          <p:cNvSpPr/>
          <p:nvPr/>
        </p:nvSpPr>
        <p:spPr>
          <a:xfrm rot="2110305">
            <a:off x="1164330" y="1266937"/>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6"/>
          <p:cNvSpPr/>
          <p:nvPr/>
        </p:nvSpPr>
        <p:spPr>
          <a:xfrm>
            <a:off x="896850" y="1420188"/>
            <a:ext cx="1358100" cy="10965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6"/>
          <p:cNvSpPr/>
          <p:nvPr/>
        </p:nvSpPr>
        <p:spPr>
          <a:xfrm rot="2110305">
            <a:off x="941655" y="3341412"/>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6"/>
          <p:cNvSpPr/>
          <p:nvPr/>
        </p:nvSpPr>
        <p:spPr>
          <a:xfrm>
            <a:off x="674175" y="3494663"/>
            <a:ext cx="1358100" cy="10965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6"/>
          <p:cNvSpPr/>
          <p:nvPr/>
        </p:nvSpPr>
        <p:spPr>
          <a:xfrm rot="2110305">
            <a:off x="1577142" y="2866450"/>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6"/>
          <p:cNvSpPr/>
          <p:nvPr/>
        </p:nvSpPr>
        <p:spPr>
          <a:xfrm>
            <a:off x="1309663" y="3019700"/>
            <a:ext cx="1358100" cy="10965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6"/>
          <p:cNvSpPr/>
          <p:nvPr/>
        </p:nvSpPr>
        <p:spPr>
          <a:xfrm rot="2110305">
            <a:off x="2341680" y="3498075"/>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6"/>
          <p:cNvSpPr/>
          <p:nvPr/>
        </p:nvSpPr>
        <p:spPr>
          <a:xfrm>
            <a:off x="2074200" y="3651325"/>
            <a:ext cx="1358100" cy="10965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6"/>
          <p:cNvSpPr/>
          <p:nvPr/>
        </p:nvSpPr>
        <p:spPr>
          <a:xfrm rot="2110305">
            <a:off x="2359642" y="2217175"/>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6"/>
          <p:cNvSpPr/>
          <p:nvPr/>
        </p:nvSpPr>
        <p:spPr>
          <a:xfrm>
            <a:off x="2092163" y="2370425"/>
            <a:ext cx="1358100" cy="10965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6"/>
          <p:cNvSpPr/>
          <p:nvPr/>
        </p:nvSpPr>
        <p:spPr>
          <a:xfrm rot="2110305">
            <a:off x="1325680" y="2181275"/>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6"/>
          <p:cNvSpPr/>
          <p:nvPr/>
        </p:nvSpPr>
        <p:spPr>
          <a:xfrm>
            <a:off x="1058200" y="2334525"/>
            <a:ext cx="1358100" cy="10965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6"/>
          <p:cNvSpPr/>
          <p:nvPr/>
        </p:nvSpPr>
        <p:spPr>
          <a:xfrm>
            <a:off x="3918975" y="2375500"/>
            <a:ext cx="968400" cy="672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6"/>
          <p:cNvSpPr/>
          <p:nvPr/>
        </p:nvSpPr>
        <p:spPr>
          <a:xfrm rot="2110305">
            <a:off x="6001355" y="1224262"/>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6"/>
          <p:cNvSpPr/>
          <p:nvPr/>
        </p:nvSpPr>
        <p:spPr>
          <a:xfrm>
            <a:off x="5733875" y="1377513"/>
            <a:ext cx="1358100" cy="10965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6"/>
          <p:cNvSpPr/>
          <p:nvPr/>
        </p:nvSpPr>
        <p:spPr>
          <a:xfrm rot="2110305">
            <a:off x="5778680" y="3298737"/>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6"/>
          <p:cNvSpPr/>
          <p:nvPr/>
        </p:nvSpPr>
        <p:spPr>
          <a:xfrm>
            <a:off x="5511200" y="3451988"/>
            <a:ext cx="1358100" cy="1096500"/>
          </a:xfrm>
          <a:prstGeom prst="cube">
            <a:avLst>
              <a:gd fmla="val 25000" name="adj"/>
            </a:avLst>
          </a:prstGeom>
          <a:noFill/>
          <a:ln cap="flat" cmpd="sng" w="9525">
            <a:solidFill>
              <a:srgbClr val="FFC6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6"/>
          <p:cNvSpPr/>
          <p:nvPr/>
        </p:nvSpPr>
        <p:spPr>
          <a:xfrm rot="2110305">
            <a:off x="6414167" y="2823775"/>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6"/>
          <p:cNvSpPr/>
          <p:nvPr/>
        </p:nvSpPr>
        <p:spPr>
          <a:xfrm>
            <a:off x="6146688" y="2977025"/>
            <a:ext cx="1358100" cy="1096500"/>
          </a:xfrm>
          <a:prstGeom prst="cube">
            <a:avLst>
              <a:gd fmla="val 25000" name="adj"/>
            </a:avLst>
          </a:prstGeom>
          <a:noFill/>
          <a:ln cap="flat" cmpd="sng" w="9525">
            <a:solidFill>
              <a:srgbClr val="FFC6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6"/>
          <p:cNvSpPr/>
          <p:nvPr/>
        </p:nvSpPr>
        <p:spPr>
          <a:xfrm rot="2110305">
            <a:off x="7178705" y="3455400"/>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6"/>
          <p:cNvSpPr/>
          <p:nvPr/>
        </p:nvSpPr>
        <p:spPr>
          <a:xfrm>
            <a:off x="6911225" y="3608650"/>
            <a:ext cx="1358100" cy="1096500"/>
          </a:xfrm>
          <a:prstGeom prst="cube">
            <a:avLst>
              <a:gd fmla="val 25000" name="adj"/>
            </a:avLst>
          </a:prstGeom>
          <a:noFill/>
          <a:ln cap="flat" cmpd="sng" w="9525">
            <a:solidFill>
              <a:srgbClr val="FFC6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6"/>
          <p:cNvSpPr/>
          <p:nvPr/>
        </p:nvSpPr>
        <p:spPr>
          <a:xfrm rot="2110305">
            <a:off x="7196667" y="2174500"/>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6"/>
          <p:cNvSpPr/>
          <p:nvPr/>
        </p:nvSpPr>
        <p:spPr>
          <a:xfrm>
            <a:off x="6929188" y="2327750"/>
            <a:ext cx="1358100" cy="1096500"/>
          </a:xfrm>
          <a:prstGeom prst="cube">
            <a:avLst>
              <a:gd fmla="val 25000" name="adj"/>
            </a:avLst>
          </a:prstGeom>
          <a:noFill/>
          <a:ln cap="flat" cmpd="sng" w="9525">
            <a:solidFill>
              <a:srgbClr val="FFC6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6"/>
          <p:cNvSpPr/>
          <p:nvPr/>
        </p:nvSpPr>
        <p:spPr>
          <a:xfrm rot="2110305">
            <a:off x="6162705" y="2138600"/>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6"/>
          <p:cNvSpPr/>
          <p:nvPr/>
        </p:nvSpPr>
        <p:spPr>
          <a:xfrm>
            <a:off x="5895225" y="2291850"/>
            <a:ext cx="1358100" cy="1096500"/>
          </a:xfrm>
          <a:prstGeom prst="cube">
            <a:avLst>
              <a:gd fmla="val 25000" name="adj"/>
            </a:avLst>
          </a:prstGeom>
          <a:noFill/>
          <a:ln cap="flat" cmpd="sng" w="9525">
            <a:solidFill>
              <a:srgbClr val="FFC6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6"/>
          <p:cNvSpPr/>
          <p:nvPr/>
        </p:nvSpPr>
        <p:spPr>
          <a:xfrm>
            <a:off x="6146700" y="2330300"/>
            <a:ext cx="2414100" cy="23748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6"/>
          <p:cNvSpPr/>
          <p:nvPr/>
        </p:nvSpPr>
        <p:spPr>
          <a:xfrm>
            <a:off x="5391525" y="2310200"/>
            <a:ext cx="1861800" cy="22383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6"/>
          <p:cNvSpPr txBox="1"/>
          <p:nvPr/>
        </p:nvSpPr>
        <p:spPr>
          <a:xfrm>
            <a:off x="2899200" y="857075"/>
            <a:ext cx="3438000" cy="34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Helvetica Neue"/>
                <a:ea typeface="Helvetica Neue"/>
                <a:cs typeface="Helvetica Neue"/>
                <a:sym typeface="Helvetica Neue"/>
              </a:rPr>
              <a:t>How do I partition the 3D space (and the mesh)?</a:t>
            </a:r>
            <a:endParaRPr b="1" i="0" sz="11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7"/>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309" name="Google Shape;309;p17"/>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BVH Construction</a:t>
            </a:r>
            <a:endParaRPr>
              <a:latin typeface="Helvetica Neue"/>
              <a:ea typeface="Helvetica Neue"/>
              <a:cs typeface="Helvetica Neue"/>
              <a:sym typeface="Helvetica Neue"/>
            </a:endParaRPr>
          </a:p>
        </p:txBody>
      </p:sp>
      <p:sp>
        <p:nvSpPr>
          <p:cNvPr id="310" name="Google Shape;310;p17"/>
          <p:cNvSpPr txBox="1"/>
          <p:nvPr/>
        </p:nvSpPr>
        <p:spPr>
          <a:xfrm>
            <a:off x="5020656" y="1153625"/>
            <a:ext cx="2945400" cy="37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Helvetica Neue"/>
                <a:ea typeface="Helvetica Neue"/>
                <a:cs typeface="Helvetica Neue"/>
                <a:sym typeface="Helvetica Neue"/>
              </a:rPr>
              <a:t>Surface Area Heuristic</a:t>
            </a:r>
            <a:endParaRPr b="1" i="0" sz="1600" u="none" cap="none" strike="noStrike">
              <a:solidFill>
                <a:srgbClr val="000000"/>
              </a:solidFill>
              <a:latin typeface="Helvetica Neue"/>
              <a:ea typeface="Helvetica Neue"/>
              <a:cs typeface="Helvetica Neue"/>
              <a:sym typeface="Helvetica Neue"/>
            </a:endParaRPr>
          </a:p>
        </p:txBody>
      </p:sp>
      <p:sp>
        <p:nvSpPr>
          <p:cNvPr id="311" name="Google Shape;311;p17"/>
          <p:cNvSpPr txBox="1"/>
          <p:nvPr/>
        </p:nvSpPr>
        <p:spPr>
          <a:xfrm>
            <a:off x="384600" y="1771475"/>
            <a:ext cx="3438000" cy="50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Helvetica Neue"/>
                <a:ea typeface="Helvetica Neue"/>
                <a:cs typeface="Helvetica Neue"/>
                <a:sym typeface="Helvetica Neue"/>
              </a:rPr>
              <a:t>Want to optimally sort Primitives into buckets (formed by partitions)</a:t>
            </a:r>
            <a:endParaRPr b="0" i="0" sz="1100" u="none" cap="none" strike="noStrike">
              <a:solidFill>
                <a:srgbClr val="434343"/>
              </a:solidFill>
              <a:latin typeface="Helvetica Neue"/>
              <a:ea typeface="Helvetica Neue"/>
              <a:cs typeface="Helvetica Neue"/>
              <a:sym typeface="Helvetica Neue"/>
            </a:endParaRPr>
          </a:p>
        </p:txBody>
      </p:sp>
      <p:grpSp>
        <p:nvGrpSpPr>
          <p:cNvPr id="312" name="Google Shape;312;p17"/>
          <p:cNvGrpSpPr/>
          <p:nvPr/>
        </p:nvGrpSpPr>
        <p:grpSpPr>
          <a:xfrm>
            <a:off x="384622" y="2524129"/>
            <a:ext cx="3437976" cy="1405081"/>
            <a:chOff x="384600" y="2257625"/>
            <a:chExt cx="3306700" cy="1312792"/>
          </a:xfrm>
        </p:grpSpPr>
        <p:pic>
          <p:nvPicPr>
            <p:cNvPr id="313" name="Google Shape;313;p17"/>
            <p:cNvPicPr preferRelativeResize="0"/>
            <p:nvPr/>
          </p:nvPicPr>
          <p:blipFill rotWithShape="1">
            <a:blip r:embed="rId3">
              <a:alphaModFix/>
            </a:blip>
            <a:srcRect b="0" l="0" r="0" t="0"/>
            <a:stretch/>
          </p:blipFill>
          <p:spPr>
            <a:xfrm>
              <a:off x="384600" y="2257625"/>
              <a:ext cx="3306700" cy="1240415"/>
            </a:xfrm>
            <a:prstGeom prst="rect">
              <a:avLst/>
            </a:prstGeom>
            <a:noFill/>
            <a:ln>
              <a:noFill/>
            </a:ln>
          </p:spPr>
        </p:pic>
        <p:sp>
          <p:nvSpPr>
            <p:cNvPr id="314" name="Google Shape;314;p17"/>
            <p:cNvSpPr/>
            <p:nvPr/>
          </p:nvSpPr>
          <p:spPr>
            <a:xfrm>
              <a:off x="518850" y="2326690"/>
              <a:ext cx="1108200" cy="1171500"/>
            </a:xfrm>
            <a:prstGeom prst="rect">
              <a:avLst/>
            </a:prstGeom>
            <a:solidFill>
              <a:srgbClr val="CFE2F3">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7"/>
            <p:cNvSpPr/>
            <p:nvPr/>
          </p:nvSpPr>
          <p:spPr>
            <a:xfrm>
              <a:off x="1626924" y="2326690"/>
              <a:ext cx="1815600" cy="1171500"/>
            </a:xfrm>
            <a:prstGeom prst="rect">
              <a:avLst/>
            </a:prstGeom>
            <a:solidFill>
              <a:srgbClr val="E166FF">
                <a:alpha val="2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 name="Google Shape;316;p17"/>
            <p:cNvCxnSpPr/>
            <p:nvPr/>
          </p:nvCxnSpPr>
          <p:spPr>
            <a:xfrm>
              <a:off x="1603688" y="2278317"/>
              <a:ext cx="0" cy="1292100"/>
            </a:xfrm>
            <a:prstGeom prst="straightConnector1">
              <a:avLst/>
            </a:prstGeom>
            <a:noFill/>
            <a:ln cap="flat" cmpd="sng" w="19050">
              <a:solidFill>
                <a:srgbClr val="FF0000"/>
              </a:solidFill>
              <a:prstDash val="dash"/>
              <a:round/>
              <a:headEnd len="sm" w="sm" type="none"/>
              <a:tailEnd len="sm" w="sm" type="none"/>
            </a:ln>
          </p:spPr>
        </p:cxnSp>
      </p:grpSp>
      <p:sp>
        <p:nvSpPr>
          <p:cNvPr id="317" name="Google Shape;317;p17"/>
          <p:cNvSpPr txBox="1"/>
          <p:nvPr/>
        </p:nvSpPr>
        <p:spPr>
          <a:xfrm>
            <a:off x="575175" y="3938525"/>
            <a:ext cx="934500" cy="42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Helvetica Neue"/>
                <a:ea typeface="Helvetica Neue"/>
                <a:cs typeface="Helvetica Neue"/>
                <a:sym typeface="Helvetica Neue"/>
              </a:rPr>
              <a:t>Bucket A</a:t>
            </a:r>
            <a:endParaRPr b="0" i="0" sz="1100" u="none" cap="none" strike="noStrike">
              <a:solidFill>
                <a:srgbClr val="434343"/>
              </a:solidFill>
              <a:latin typeface="Helvetica Neue"/>
              <a:ea typeface="Helvetica Neue"/>
              <a:cs typeface="Helvetica Neue"/>
              <a:sym typeface="Helvetica Neue"/>
            </a:endParaRPr>
          </a:p>
        </p:txBody>
      </p:sp>
      <p:sp>
        <p:nvSpPr>
          <p:cNvPr id="318" name="Google Shape;318;p17"/>
          <p:cNvSpPr txBox="1"/>
          <p:nvPr/>
        </p:nvSpPr>
        <p:spPr>
          <a:xfrm>
            <a:off x="1936425" y="3958300"/>
            <a:ext cx="934500" cy="34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Helvetica Neue"/>
                <a:ea typeface="Helvetica Neue"/>
                <a:cs typeface="Helvetica Neue"/>
                <a:sym typeface="Helvetica Neue"/>
              </a:rPr>
              <a:t>Bucket B</a:t>
            </a:r>
            <a:endParaRPr b="0" i="0" sz="1100" u="none" cap="none" strike="noStrike">
              <a:solidFill>
                <a:srgbClr val="434343"/>
              </a:solidFill>
              <a:latin typeface="Helvetica Neue"/>
              <a:ea typeface="Helvetica Neue"/>
              <a:cs typeface="Helvetica Neue"/>
              <a:sym typeface="Helvetica Neue"/>
            </a:endParaRPr>
          </a:p>
        </p:txBody>
      </p:sp>
      <p:pic>
        <p:nvPicPr>
          <p:cNvPr id="319" name="Google Shape;319;p17"/>
          <p:cNvPicPr preferRelativeResize="0"/>
          <p:nvPr/>
        </p:nvPicPr>
        <p:blipFill rotWithShape="1">
          <a:blip r:embed="rId4">
            <a:alphaModFix/>
          </a:blip>
          <a:srcRect b="0" l="0" r="0" t="0"/>
          <a:stretch/>
        </p:blipFill>
        <p:spPr>
          <a:xfrm>
            <a:off x="4423200" y="1759650"/>
            <a:ext cx="4041700" cy="2000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 name="Shape 59"/>
        <p:cNvGrpSpPr/>
        <p:nvPr/>
      </p:nvGrpSpPr>
      <p:grpSpPr>
        <a:xfrm>
          <a:off x="0" y="0"/>
          <a:ext cx="0" cy="0"/>
          <a:chOff x="0" y="0"/>
          <a:chExt cx="0" cy="0"/>
        </a:xfrm>
      </p:grpSpPr>
      <p:sp>
        <p:nvSpPr>
          <p:cNvPr id="60" name="Google Shape;60;g11e903f5d3d_0_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Task 5</a:t>
            </a:r>
            <a:endParaRPr/>
          </a:p>
        </p:txBody>
      </p:sp>
      <p:sp>
        <p:nvSpPr>
          <p:cNvPr id="61" name="Google Shape;61;g11e903f5d3d_0_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Do the derivation for refraction with syntax in programming HW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8"/>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325" name="Google Shape;325;p18"/>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BVH Construction</a:t>
            </a:r>
            <a:endParaRPr>
              <a:latin typeface="Helvetica Neue"/>
              <a:ea typeface="Helvetica Neue"/>
              <a:cs typeface="Helvetica Neue"/>
              <a:sym typeface="Helvetica Neue"/>
            </a:endParaRPr>
          </a:p>
        </p:txBody>
      </p:sp>
      <p:sp>
        <p:nvSpPr>
          <p:cNvPr id="326" name="Google Shape;326;p18"/>
          <p:cNvSpPr txBox="1"/>
          <p:nvPr/>
        </p:nvSpPr>
        <p:spPr>
          <a:xfrm>
            <a:off x="5020656" y="1153625"/>
            <a:ext cx="2945400" cy="37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Helvetica Neue"/>
                <a:ea typeface="Helvetica Neue"/>
                <a:cs typeface="Helvetica Neue"/>
                <a:sym typeface="Helvetica Neue"/>
              </a:rPr>
              <a:t>Surface Area Heuristic</a:t>
            </a:r>
            <a:endParaRPr b="1" i="0" sz="1600" u="none" cap="none" strike="noStrike">
              <a:solidFill>
                <a:srgbClr val="000000"/>
              </a:solidFill>
              <a:latin typeface="Helvetica Neue"/>
              <a:ea typeface="Helvetica Neue"/>
              <a:cs typeface="Helvetica Neue"/>
              <a:sym typeface="Helvetica Neue"/>
            </a:endParaRPr>
          </a:p>
        </p:txBody>
      </p:sp>
      <p:grpSp>
        <p:nvGrpSpPr>
          <p:cNvPr id="327" name="Google Shape;327;p18"/>
          <p:cNvGrpSpPr/>
          <p:nvPr/>
        </p:nvGrpSpPr>
        <p:grpSpPr>
          <a:xfrm>
            <a:off x="384622" y="2524129"/>
            <a:ext cx="3437976" cy="1405081"/>
            <a:chOff x="384600" y="2257625"/>
            <a:chExt cx="3306700" cy="1312792"/>
          </a:xfrm>
        </p:grpSpPr>
        <p:pic>
          <p:nvPicPr>
            <p:cNvPr id="328" name="Google Shape;328;p18"/>
            <p:cNvPicPr preferRelativeResize="0"/>
            <p:nvPr/>
          </p:nvPicPr>
          <p:blipFill rotWithShape="1">
            <a:blip r:embed="rId3">
              <a:alphaModFix/>
            </a:blip>
            <a:srcRect b="0" l="0" r="0" t="0"/>
            <a:stretch/>
          </p:blipFill>
          <p:spPr>
            <a:xfrm>
              <a:off x="384600" y="2257625"/>
              <a:ext cx="3306700" cy="1240415"/>
            </a:xfrm>
            <a:prstGeom prst="rect">
              <a:avLst/>
            </a:prstGeom>
            <a:noFill/>
            <a:ln>
              <a:noFill/>
            </a:ln>
          </p:spPr>
        </p:pic>
        <p:sp>
          <p:nvSpPr>
            <p:cNvPr id="329" name="Google Shape;329;p18"/>
            <p:cNvSpPr/>
            <p:nvPr/>
          </p:nvSpPr>
          <p:spPr>
            <a:xfrm>
              <a:off x="518850" y="2326690"/>
              <a:ext cx="1108200" cy="1171500"/>
            </a:xfrm>
            <a:prstGeom prst="rect">
              <a:avLst/>
            </a:prstGeom>
            <a:solidFill>
              <a:srgbClr val="CFE2F3">
                <a:alpha val="3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8"/>
            <p:cNvSpPr/>
            <p:nvPr/>
          </p:nvSpPr>
          <p:spPr>
            <a:xfrm>
              <a:off x="1626924" y="2326690"/>
              <a:ext cx="1815600" cy="1171500"/>
            </a:xfrm>
            <a:prstGeom prst="rect">
              <a:avLst/>
            </a:prstGeom>
            <a:solidFill>
              <a:srgbClr val="E166FF">
                <a:alpha val="2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1" name="Google Shape;331;p18"/>
            <p:cNvCxnSpPr/>
            <p:nvPr/>
          </p:nvCxnSpPr>
          <p:spPr>
            <a:xfrm>
              <a:off x="1603688" y="2278317"/>
              <a:ext cx="0" cy="1292100"/>
            </a:xfrm>
            <a:prstGeom prst="straightConnector1">
              <a:avLst/>
            </a:prstGeom>
            <a:noFill/>
            <a:ln cap="flat" cmpd="sng" w="19050">
              <a:solidFill>
                <a:srgbClr val="FF0000"/>
              </a:solidFill>
              <a:prstDash val="dash"/>
              <a:round/>
              <a:headEnd len="sm" w="sm" type="none"/>
              <a:tailEnd len="sm" w="sm" type="none"/>
            </a:ln>
          </p:spPr>
        </p:cxnSp>
      </p:grpSp>
      <p:sp>
        <p:nvSpPr>
          <p:cNvPr id="332" name="Google Shape;332;p18"/>
          <p:cNvSpPr txBox="1"/>
          <p:nvPr/>
        </p:nvSpPr>
        <p:spPr>
          <a:xfrm>
            <a:off x="575175" y="3938525"/>
            <a:ext cx="934500" cy="42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Helvetica Neue"/>
                <a:ea typeface="Helvetica Neue"/>
                <a:cs typeface="Helvetica Neue"/>
                <a:sym typeface="Helvetica Neue"/>
              </a:rPr>
              <a:t>Bucket A</a:t>
            </a:r>
            <a:endParaRPr b="0" i="0" sz="1100" u="none" cap="none" strike="noStrike">
              <a:solidFill>
                <a:srgbClr val="434343"/>
              </a:solidFill>
              <a:latin typeface="Helvetica Neue"/>
              <a:ea typeface="Helvetica Neue"/>
              <a:cs typeface="Helvetica Neue"/>
              <a:sym typeface="Helvetica Neue"/>
            </a:endParaRPr>
          </a:p>
        </p:txBody>
      </p:sp>
      <p:sp>
        <p:nvSpPr>
          <p:cNvPr id="333" name="Google Shape;333;p18"/>
          <p:cNvSpPr txBox="1"/>
          <p:nvPr/>
        </p:nvSpPr>
        <p:spPr>
          <a:xfrm>
            <a:off x="1936425" y="3958300"/>
            <a:ext cx="934500" cy="34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Helvetica Neue"/>
                <a:ea typeface="Helvetica Neue"/>
                <a:cs typeface="Helvetica Neue"/>
                <a:sym typeface="Helvetica Neue"/>
              </a:rPr>
              <a:t>Bucket B</a:t>
            </a:r>
            <a:endParaRPr b="0" i="0" sz="1100" u="none" cap="none" strike="noStrike">
              <a:solidFill>
                <a:srgbClr val="434343"/>
              </a:solidFill>
              <a:latin typeface="Helvetica Neue"/>
              <a:ea typeface="Helvetica Neue"/>
              <a:cs typeface="Helvetica Neue"/>
              <a:sym typeface="Helvetica Neue"/>
            </a:endParaRPr>
          </a:p>
        </p:txBody>
      </p:sp>
      <p:pic>
        <p:nvPicPr>
          <p:cNvPr id="334" name="Google Shape;334;p18"/>
          <p:cNvPicPr preferRelativeResize="0"/>
          <p:nvPr/>
        </p:nvPicPr>
        <p:blipFill rotWithShape="1">
          <a:blip r:embed="rId4">
            <a:alphaModFix/>
          </a:blip>
          <a:srcRect b="0" l="0" r="0" t="0"/>
          <a:stretch/>
        </p:blipFill>
        <p:spPr>
          <a:xfrm>
            <a:off x="4423200" y="1759650"/>
            <a:ext cx="4041700" cy="2000575"/>
          </a:xfrm>
          <a:prstGeom prst="rect">
            <a:avLst/>
          </a:prstGeom>
          <a:noFill/>
          <a:ln>
            <a:noFill/>
          </a:ln>
        </p:spPr>
      </p:pic>
      <p:sp>
        <p:nvSpPr>
          <p:cNvPr id="335" name="Google Shape;335;p18"/>
          <p:cNvSpPr txBox="1"/>
          <p:nvPr/>
        </p:nvSpPr>
        <p:spPr>
          <a:xfrm>
            <a:off x="4652125" y="3881625"/>
            <a:ext cx="3772800" cy="64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Helvetica Neue"/>
                <a:ea typeface="Helvetica Neue"/>
                <a:cs typeface="Helvetica Neue"/>
                <a:sym typeface="Helvetica Neue"/>
              </a:rPr>
              <a:t>We can assume C</a:t>
            </a:r>
            <a:r>
              <a:rPr b="0" baseline="-25000" i="0" lang="en" sz="1400" u="none" cap="none" strike="noStrike">
                <a:solidFill>
                  <a:srgbClr val="FF0000"/>
                </a:solidFill>
                <a:latin typeface="Helvetica Neue"/>
                <a:ea typeface="Helvetica Neue"/>
                <a:cs typeface="Helvetica Neue"/>
                <a:sym typeface="Helvetica Neue"/>
              </a:rPr>
              <a:t>trav</a:t>
            </a:r>
            <a:r>
              <a:rPr b="0" i="0" lang="en" sz="1400" u="none" cap="none" strike="noStrike">
                <a:solidFill>
                  <a:srgbClr val="FF0000"/>
                </a:solidFill>
                <a:latin typeface="Helvetica Neue"/>
                <a:ea typeface="Helvetica Neue"/>
                <a:cs typeface="Helvetica Neue"/>
                <a:sym typeface="Helvetica Neue"/>
              </a:rPr>
              <a:t> and C</a:t>
            </a:r>
            <a:r>
              <a:rPr b="0" baseline="-25000" i="0" lang="en" sz="1400" u="none" cap="none" strike="noStrike">
                <a:solidFill>
                  <a:srgbClr val="FF0000"/>
                </a:solidFill>
                <a:latin typeface="Helvetica Neue"/>
                <a:ea typeface="Helvetica Neue"/>
                <a:cs typeface="Helvetica Neue"/>
                <a:sym typeface="Helvetica Neue"/>
              </a:rPr>
              <a:t>isect</a:t>
            </a:r>
            <a:r>
              <a:rPr b="0" i="0" lang="en" sz="1400" u="none" cap="none" strike="noStrike">
                <a:solidFill>
                  <a:srgbClr val="FF0000"/>
                </a:solidFill>
                <a:latin typeface="Helvetica Neue"/>
                <a:ea typeface="Helvetica Neue"/>
                <a:cs typeface="Helvetica Neue"/>
                <a:sym typeface="Helvetica Neue"/>
              </a:rPr>
              <a:t> to be 1 since they are constants (value itself is irrelevant)</a:t>
            </a:r>
            <a:endParaRPr b="0" i="0" sz="1400" u="none" cap="none" strike="noStrike">
              <a:solidFill>
                <a:srgbClr val="FF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Helvetica Neue"/>
                <a:ea typeface="Helvetica Neue"/>
                <a:cs typeface="Helvetica Neue"/>
                <a:sym typeface="Helvetica Neue"/>
              </a:rPr>
              <a:t>So really, just the SAH :)</a:t>
            </a:r>
            <a:endParaRPr b="0" i="0" sz="1400" u="none" cap="none" strike="noStrike">
              <a:solidFill>
                <a:srgbClr val="FF0000"/>
              </a:solidFill>
              <a:latin typeface="Helvetica Neue"/>
              <a:ea typeface="Helvetica Neue"/>
              <a:cs typeface="Helvetica Neue"/>
              <a:sym typeface="Helvetica Neue"/>
            </a:endParaRPr>
          </a:p>
        </p:txBody>
      </p:sp>
      <p:sp>
        <p:nvSpPr>
          <p:cNvPr id="336" name="Google Shape;336;p18"/>
          <p:cNvSpPr txBox="1"/>
          <p:nvPr/>
        </p:nvSpPr>
        <p:spPr>
          <a:xfrm>
            <a:off x="384600" y="1771475"/>
            <a:ext cx="3438000" cy="50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Helvetica Neue"/>
                <a:ea typeface="Helvetica Neue"/>
                <a:cs typeface="Helvetica Neue"/>
                <a:sym typeface="Helvetica Neue"/>
              </a:rPr>
              <a:t>Want to optimally sort Primitives into buckets (formed by partitions)</a:t>
            </a:r>
            <a:endParaRPr b="0" i="0" sz="1100" u="none" cap="none" strike="noStrike">
              <a:solidFill>
                <a:srgbClr val="434343"/>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fd00571106_0_2"/>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342" name="Google Shape;342;gfd00571106_0_2"/>
          <p:cNvSpPr txBox="1"/>
          <p:nvPr/>
        </p:nvSpPr>
        <p:spPr>
          <a:xfrm>
            <a:off x="3822600" y="2186825"/>
            <a:ext cx="5142000" cy="167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For each partition along the XYZ axis:</a:t>
            </a:r>
            <a:endParaRPr b="0" i="0" sz="1000" u="none" cap="none" strike="noStrike">
              <a:solidFill>
                <a:srgbClr val="0C343D"/>
              </a:solidFill>
              <a:latin typeface="Fira Code"/>
              <a:ea typeface="Fira Code"/>
              <a:cs typeface="Fira Code"/>
              <a:sym typeface="Fira Code"/>
            </a:endParaRPr>
          </a:p>
          <a:p>
            <a:pPr indent="-292100" lvl="0" marL="457200" marR="0" rtl="0" algn="l">
              <a:lnSpc>
                <a:spcPct val="100000"/>
              </a:lnSpc>
              <a:spcBef>
                <a:spcPts val="0"/>
              </a:spcBef>
              <a:spcAft>
                <a:spcPts val="0"/>
              </a:spcAft>
              <a:buClr>
                <a:srgbClr val="0C343D"/>
              </a:buClr>
              <a:buSzPts val="1000"/>
              <a:buFont typeface="Fira Code"/>
              <a:buAutoNum type="arabicPeriod"/>
            </a:pPr>
            <a:r>
              <a:rPr b="0" i="0" lang="en" sz="1000" u="none" cap="none" strike="noStrike">
                <a:solidFill>
                  <a:srgbClr val="0C343D"/>
                </a:solidFill>
                <a:latin typeface="Fira Code"/>
                <a:ea typeface="Fira Code"/>
                <a:cs typeface="Fira Code"/>
                <a:sym typeface="Fira Code"/>
              </a:rPr>
              <a:t>Define buckets along the line of partition</a:t>
            </a:r>
            <a:endParaRPr b="0" i="0" sz="1000" u="none" cap="none" strike="noStrike">
              <a:solidFill>
                <a:srgbClr val="0C343D"/>
              </a:solidFill>
              <a:latin typeface="Fira Code"/>
              <a:ea typeface="Fira Code"/>
              <a:cs typeface="Fira Code"/>
              <a:sym typeface="Fira Code"/>
            </a:endParaRPr>
          </a:p>
          <a:p>
            <a:pPr indent="-292100" lvl="0" marL="457200" marR="0" rtl="0" algn="l">
              <a:lnSpc>
                <a:spcPct val="100000"/>
              </a:lnSpc>
              <a:spcBef>
                <a:spcPts val="0"/>
              </a:spcBef>
              <a:spcAft>
                <a:spcPts val="0"/>
              </a:spcAft>
              <a:buClr>
                <a:srgbClr val="0C343D"/>
              </a:buClr>
              <a:buSzPts val="1000"/>
              <a:buFont typeface="Fira Code"/>
              <a:buAutoNum type="arabicPeriod"/>
            </a:pPr>
            <a:r>
              <a:rPr b="0" i="0" lang="en" sz="1000" u="none" cap="none" strike="noStrike">
                <a:solidFill>
                  <a:srgbClr val="0C343D"/>
                </a:solidFill>
                <a:latin typeface="Fira Code"/>
                <a:ea typeface="Fira Code"/>
                <a:cs typeface="Fira Code"/>
                <a:sym typeface="Fira Code"/>
              </a:rPr>
              <a:t>Calculate the BBox for the bucket based on the primitives in the bucket</a:t>
            </a:r>
            <a:endParaRPr b="0" i="0" sz="1000" u="none" cap="none" strike="noStrike">
              <a:solidFill>
                <a:srgbClr val="0C343D"/>
              </a:solidFill>
              <a:latin typeface="Fira Code"/>
              <a:ea typeface="Fira Code"/>
              <a:cs typeface="Fira Code"/>
              <a:sym typeface="Fira Code"/>
            </a:endParaRPr>
          </a:p>
          <a:p>
            <a:pPr indent="-292100" lvl="0" marL="457200" marR="0" rtl="0" algn="l">
              <a:lnSpc>
                <a:spcPct val="100000"/>
              </a:lnSpc>
              <a:spcBef>
                <a:spcPts val="0"/>
              </a:spcBef>
              <a:spcAft>
                <a:spcPts val="0"/>
              </a:spcAft>
              <a:buClr>
                <a:srgbClr val="0C343D"/>
              </a:buClr>
              <a:buSzPts val="1000"/>
              <a:buFont typeface="Fira Code"/>
              <a:buAutoNum type="arabicPeriod"/>
            </a:pPr>
            <a:r>
              <a:rPr b="0" i="0" lang="en" sz="1000" u="none" cap="none" strike="noStrike">
                <a:solidFill>
                  <a:srgbClr val="0C343D"/>
                </a:solidFill>
                <a:latin typeface="Fira Code"/>
                <a:ea typeface="Fira Code"/>
                <a:cs typeface="Fira Code"/>
                <a:sym typeface="Fira Code"/>
              </a:rPr>
              <a:t>Keep track of the best optimal partition</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C343D"/>
                </a:solidFill>
                <a:latin typeface="Fira Code"/>
                <a:ea typeface="Fira Code"/>
                <a:cs typeface="Fira Code"/>
                <a:sym typeface="Fira Code"/>
              </a:rPr>
              <a:t>Construct the BVH based on the lowest cost partition found, and recurse on it(or make node leaf)</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C343D"/>
              </a:solidFill>
              <a:latin typeface="Fira Code"/>
              <a:ea typeface="Fira Code"/>
              <a:cs typeface="Fira Code"/>
              <a:sym typeface="Fira Code"/>
            </a:endParaRPr>
          </a:p>
        </p:txBody>
      </p:sp>
      <p:sp>
        <p:nvSpPr>
          <p:cNvPr id="343" name="Google Shape;343;gfd00571106_0_2"/>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High Level Idea:</a:t>
            </a:r>
            <a:endParaRPr>
              <a:latin typeface="Helvetica Neue"/>
              <a:ea typeface="Helvetica Neue"/>
              <a:cs typeface="Helvetica Neue"/>
              <a:sym typeface="Helvetica Neue"/>
            </a:endParaRPr>
          </a:p>
        </p:txBody>
      </p:sp>
      <p:pic>
        <p:nvPicPr>
          <p:cNvPr id="344" name="Google Shape;344;gfd00571106_0_2"/>
          <p:cNvPicPr preferRelativeResize="0"/>
          <p:nvPr/>
        </p:nvPicPr>
        <p:blipFill rotWithShape="1">
          <a:blip r:embed="rId3">
            <a:alphaModFix/>
          </a:blip>
          <a:srcRect b="0" l="0" r="0" t="0"/>
          <a:stretch/>
        </p:blipFill>
        <p:spPr>
          <a:xfrm>
            <a:off x="927350" y="1596575"/>
            <a:ext cx="2693892" cy="31135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9"/>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350" name="Google Shape;350;p19"/>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BVH Construction</a:t>
            </a:r>
            <a:endParaRPr>
              <a:latin typeface="Helvetica Neue"/>
              <a:ea typeface="Helvetica Neue"/>
              <a:cs typeface="Helvetica Neue"/>
              <a:sym typeface="Helvetica Neue"/>
            </a:endParaRPr>
          </a:p>
        </p:txBody>
      </p:sp>
      <p:sp>
        <p:nvSpPr>
          <p:cNvPr id="351" name="Google Shape;351;p19"/>
          <p:cNvSpPr txBox="1"/>
          <p:nvPr/>
        </p:nvSpPr>
        <p:spPr>
          <a:xfrm>
            <a:off x="3822600" y="2186825"/>
            <a:ext cx="5142000" cy="167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For axis </a:t>
            </a:r>
            <a:r>
              <a:rPr b="1" i="0" lang="en" sz="1000" u="none" cap="none" strike="noStrike">
                <a:solidFill>
                  <a:srgbClr val="0C343D"/>
                </a:solidFill>
                <a:latin typeface="Fira Code"/>
                <a:ea typeface="Fira Code"/>
                <a:cs typeface="Fira Code"/>
                <a:sym typeface="Fira Code"/>
              </a:rPr>
              <a:t>x,y,z: </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Initialize buckets</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primitive p in node:</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 = compute_bucket(p.centroid)			</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B.bbox.enclose(p.bbox)</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B.prim_count++</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of |B| - 1 possible partitions </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        </a:t>
            </a:r>
            <a:r>
              <a:rPr b="0" i="0" lang="en" sz="1000" u="none" cap="none" strike="noStrike">
                <a:solidFill>
                  <a:srgbClr val="351C75"/>
                </a:solidFill>
                <a:latin typeface="Fira Code"/>
                <a:ea typeface="Fira Code"/>
                <a:cs typeface="Fira Code"/>
                <a:sym typeface="Fira Code"/>
              </a:rPr>
              <a:t>Evaluate cost (SAH), keep track of lowest cost partition</a:t>
            </a:r>
            <a:endParaRPr b="0" i="0" sz="1000" u="none" cap="none" strike="noStrike">
              <a:solidFill>
                <a:srgbClr val="351C75"/>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Recurse on lowest cost partition found (or make node leaf)</a:t>
            </a:r>
            <a:endParaRPr b="0" i="0" sz="1000" u="none" cap="none" strike="noStrike">
              <a:solidFill>
                <a:srgbClr val="0C343D"/>
              </a:solidFill>
              <a:latin typeface="Fira Code"/>
              <a:ea typeface="Fira Code"/>
              <a:cs typeface="Fira Code"/>
              <a:sym typeface="Fira Code"/>
            </a:endParaRPr>
          </a:p>
        </p:txBody>
      </p:sp>
      <p:sp>
        <p:nvSpPr>
          <p:cNvPr id="352" name="Google Shape;352;p19"/>
          <p:cNvSpPr/>
          <p:nvPr/>
        </p:nvSpPr>
        <p:spPr>
          <a:xfrm>
            <a:off x="461525" y="2105225"/>
            <a:ext cx="3078000" cy="2091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9"/>
          <p:cNvSpPr/>
          <p:nvPr/>
        </p:nvSpPr>
        <p:spPr>
          <a:xfrm>
            <a:off x="591300" y="2533300"/>
            <a:ext cx="1092600" cy="756300"/>
          </a:xfrm>
          <a:prstGeom prst="rect">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9"/>
          <p:cNvSpPr/>
          <p:nvPr/>
        </p:nvSpPr>
        <p:spPr>
          <a:xfrm rot="-2392468">
            <a:off x="578919" y="233910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9"/>
          <p:cNvSpPr/>
          <p:nvPr/>
        </p:nvSpPr>
        <p:spPr>
          <a:xfrm>
            <a:off x="1368000" y="3384850"/>
            <a:ext cx="1092600" cy="756300"/>
          </a:xfrm>
          <a:prstGeom prst="rect">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9"/>
          <p:cNvSpPr/>
          <p:nvPr/>
        </p:nvSpPr>
        <p:spPr>
          <a:xfrm rot="-2392468">
            <a:off x="1355619" y="319065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7" name="Google Shape;357;p19"/>
          <p:cNvCxnSpPr/>
          <p:nvPr/>
        </p:nvCxnSpPr>
        <p:spPr>
          <a:xfrm>
            <a:off x="1467125" y="1976150"/>
            <a:ext cx="0" cy="2373300"/>
          </a:xfrm>
          <a:prstGeom prst="straightConnector1">
            <a:avLst/>
          </a:prstGeom>
          <a:noFill/>
          <a:ln cap="flat" cmpd="sng" w="28575">
            <a:solidFill>
              <a:srgbClr val="3C78D8"/>
            </a:solidFill>
            <a:prstDash val="dash"/>
            <a:round/>
            <a:headEnd len="sm" w="sm" type="none"/>
            <a:tailEnd len="sm" w="sm" type="none"/>
          </a:ln>
        </p:spPr>
      </p:cxnSp>
      <p:cxnSp>
        <p:nvCxnSpPr>
          <p:cNvPr id="358" name="Google Shape;358;p19"/>
          <p:cNvCxnSpPr/>
          <p:nvPr/>
        </p:nvCxnSpPr>
        <p:spPr>
          <a:xfrm>
            <a:off x="2533925" y="1976150"/>
            <a:ext cx="0" cy="2373300"/>
          </a:xfrm>
          <a:prstGeom prst="straightConnector1">
            <a:avLst/>
          </a:prstGeom>
          <a:noFill/>
          <a:ln cap="flat" cmpd="sng" w="28575">
            <a:solidFill>
              <a:srgbClr val="3C78D8"/>
            </a:solidFill>
            <a:prstDash val="dash"/>
            <a:round/>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1db0a15894_0_15"/>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364" name="Google Shape;364;g11db0a15894_0_15"/>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BVH Construction</a:t>
            </a:r>
            <a:endParaRPr>
              <a:latin typeface="Helvetica Neue"/>
              <a:ea typeface="Helvetica Neue"/>
              <a:cs typeface="Helvetica Neue"/>
              <a:sym typeface="Helvetica Neue"/>
            </a:endParaRPr>
          </a:p>
        </p:txBody>
      </p:sp>
      <p:sp>
        <p:nvSpPr>
          <p:cNvPr id="365" name="Google Shape;365;g11db0a15894_0_15"/>
          <p:cNvSpPr txBox="1"/>
          <p:nvPr/>
        </p:nvSpPr>
        <p:spPr>
          <a:xfrm>
            <a:off x="3822600" y="2186825"/>
            <a:ext cx="5142000" cy="167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For axis </a:t>
            </a:r>
            <a:r>
              <a:rPr b="1" i="0" lang="en" sz="1000" u="none" cap="none" strike="noStrike">
                <a:solidFill>
                  <a:srgbClr val="0C343D"/>
                </a:solidFill>
                <a:latin typeface="Fira Code"/>
                <a:ea typeface="Fira Code"/>
                <a:cs typeface="Fira Code"/>
                <a:sym typeface="Fira Code"/>
              </a:rPr>
              <a:t>x,y,z:</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a:t>
            </a:r>
            <a:r>
              <a:rPr b="0" i="0" lang="en" sz="1000" u="none" cap="none" strike="noStrike">
                <a:solidFill>
                  <a:srgbClr val="FF0000"/>
                </a:solidFill>
                <a:latin typeface="Fira Code"/>
                <a:ea typeface="Fira Code"/>
                <a:cs typeface="Fira Code"/>
                <a:sym typeface="Fira Code"/>
              </a:rPr>
              <a:t>Initialize buckets</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primitive p in node:</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 = compute_bucket(p.centroid)			</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B.bbox.enclose(p.bbox)</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B.prim_count++</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of |B| - 1 possible partitions </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        </a:t>
            </a:r>
            <a:r>
              <a:rPr b="0" i="0" lang="en" sz="1000" u="none" cap="none" strike="noStrike">
                <a:solidFill>
                  <a:srgbClr val="351C75"/>
                </a:solidFill>
                <a:latin typeface="Fira Code"/>
                <a:ea typeface="Fira Code"/>
                <a:cs typeface="Fira Code"/>
                <a:sym typeface="Fira Code"/>
              </a:rPr>
              <a:t>Evaluate cost (SAH), keep track of lowest cost partition</a:t>
            </a:r>
            <a:endParaRPr b="0" i="0" sz="1000" u="none" cap="none" strike="noStrike">
              <a:solidFill>
                <a:srgbClr val="351C75"/>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Recurse on lowest cost partition found (or make node leaf)</a:t>
            </a:r>
            <a:endParaRPr b="0" i="0" sz="1000" u="none" cap="none" strike="noStrike">
              <a:solidFill>
                <a:srgbClr val="0C343D"/>
              </a:solidFill>
              <a:latin typeface="Fira Code"/>
              <a:ea typeface="Fira Code"/>
              <a:cs typeface="Fira Code"/>
              <a:sym typeface="Fira Code"/>
            </a:endParaRPr>
          </a:p>
        </p:txBody>
      </p:sp>
      <p:sp>
        <p:nvSpPr>
          <p:cNvPr id="366" name="Google Shape;366;g11db0a15894_0_15"/>
          <p:cNvSpPr/>
          <p:nvPr/>
        </p:nvSpPr>
        <p:spPr>
          <a:xfrm>
            <a:off x="461525" y="2105225"/>
            <a:ext cx="3078000" cy="2091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11db0a15894_0_15"/>
          <p:cNvSpPr/>
          <p:nvPr/>
        </p:nvSpPr>
        <p:spPr>
          <a:xfrm rot="-2392468">
            <a:off x="578848" y="2339143"/>
            <a:ext cx="990161" cy="716482"/>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11db0a15894_0_15"/>
          <p:cNvSpPr/>
          <p:nvPr/>
        </p:nvSpPr>
        <p:spPr>
          <a:xfrm>
            <a:off x="1368000" y="3384850"/>
            <a:ext cx="1092600" cy="756300"/>
          </a:xfrm>
          <a:prstGeom prst="rect">
            <a:avLst/>
          </a:prstGeom>
          <a:noFill/>
          <a:ln cap="flat" cmpd="sng" w="1905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11db0a15894_0_15"/>
          <p:cNvSpPr/>
          <p:nvPr/>
        </p:nvSpPr>
        <p:spPr>
          <a:xfrm rot="-2392468">
            <a:off x="1355548" y="3190693"/>
            <a:ext cx="990161" cy="716482"/>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0" name="Google Shape;370;g11db0a15894_0_15"/>
          <p:cNvCxnSpPr/>
          <p:nvPr/>
        </p:nvCxnSpPr>
        <p:spPr>
          <a:xfrm>
            <a:off x="1467125" y="1976150"/>
            <a:ext cx="0" cy="2373300"/>
          </a:xfrm>
          <a:prstGeom prst="straightConnector1">
            <a:avLst/>
          </a:prstGeom>
          <a:noFill/>
          <a:ln cap="flat" cmpd="sng" w="28575">
            <a:solidFill>
              <a:srgbClr val="9FC5E8"/>
            </a:solidFill>
            <a:prstDash val="dash"/>
            <a:round/>
            <a:headEnd len="sm" w="sm" type="none"/>
            <a:tailEnd len="sm" w="sm" type="none"/>
          </a:ln>
        </p:spPr>
      </p:cxnSp>
      <p:sp>
        <p:nvSpPr>
          <p:cNvPr id="371" name="Google Shape;371;g11db0a15894_0_15"/>
          <p:cNvSpPr txBox="1"/>
          <p:nvPr/>
        </p:nvSpPr>
        <p:spPr>
          <a:xfrm>
            <a:off x="526925" y="20891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1</a:t>
            </a:r>
            <a:endParaRPr b="0" i="0" sz="1200" u="none" cap="none" strike="noStrike">
              <a:solidFill>
                <a:srgbClr val="FF0000"/>
              </a:solidFill>
              <a:latin typeface="Helvetica Neue"/>
              <a:ea typeface="Helvetica Neue"/>
              <a:cs typeface="Helvetica Neue"/>
              <a:sym typeface="Helvetica Neue"/>
            </a:endParaRPr>
          </a:p>
        </p:txBody>
      </p:sp>
      <p:sp>
        <p:nvSpPr>
          <p:cNvPr id="372" name="Google Shape;372;g11db0a15894_0_15"/>
          <p:cNvSpPr txBox="1"/>
          <p:nvPr/>
        </p:nvSpPr>
        <p:spPr>
          <a:xfrm>
            <a:off x="2599325" y="21112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a:t>
            </a:r>
            <a:endParaRPr b="0" i="0" sz="800" u="none" cap="none" strike="noStrike">
              <a:solidFill>
                <a:srgbClr val="000000"/>
              </a:solidFill>
              <a:latin typeface="Arial"/>
              <a:ea typeface="Arial"/>
              <a:cs typeface="Arial"/>
              <a:sym typeface="Arial"/>
            </a:endParaRPr>
          </a:p>
        </p:txBody>
      </p:sp>
      <p:cxnSp>
        <p:nvCxnSpPr>
          <p:cNvPr id="373" name="Google Shape;373;g11db0a15894_0_15"/>
          <p:cNvCxnSpPr/>
          <p:nvPr/>
        </p:nvCxnSpPr>
        <p:spPr>
          <a:xfrm>
            <a:off x="2533925" y="1976150"/>
            <a:ext cx="0" cy="2373300"/>
          </a:xfrm>
          <a:prstGeom prst="straightConnector1">
            <a:avLst/>
          </a:prstGeom>
          <a:noFill/>
          <a:ln cap="flat" cmpd="sng" w="28575">
            <a:solidFill>
              <a:srgbClr val="3C78D8"/>
            </a:solidFill>
            <a:prstDash val="dash"/>
            <a:round/>
            <a:headEnd len="sm" w="sm" type="none"/>
            <a:tailEnd len="sm" w="sm" type="none"/>
          </a:ln>
        </p:spPr>
      </p:cxnSp>
      <p:sp>
        <p:nvSpPr>
          <p:cNvPr id="374" name="Google Shape;374;g11db0a15894_0_15"/>
          <p:cNvSpPr/>
          <p:nvPr/>
        </p:nvSpPr>
        <p:spPr>
          <a:xfrm>
            <a:off x="591300" y="2533300"/>
            <a:ext cx="1092600" cy="756300"/>
          </a:xfrm>
          <a:prstGeom prst="rect">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11db0a15894_0_15"/>
          <p:cNvSpPr txBox="1"/>
          <p:nvPr/>
        </p:nvSpPr>
        <p:spPr>
          <a:xfrm>
            <a:off x="3776875" y="1161775"/>
            <a:ext cx="4930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Bucket </a:t>
            </a:r>
            <a:r>
              <a:rPr b="0" i="0" lang="en" sz="1200" u="none" cap="none" strike="noStrike">
                <a:solidFill>
                  <a:srgbClr val="000000"/>
                </a:solidFill>
                <a:latin typeface="Arial"/>
                <a:ea typeface="Arial"/>
                <a:cs typeface="Arial"/>
                <a:sym typeface="Arial"/>
              </a:rPr>
              <a:t>= result from a possible (but maybe not the best) partition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999999"/>
                </a:solidFill>
                <a:latin typeface="Arial"/>
                <a:ea typeface="Arial"/>
                <a:cs typeface="Arial"/>
                <a:sym typeface="Arial"/>
              </a:rPr>
              <a:t>	    In code: some variable that you will have to keep track of</a:t>
            </a:r>
            <a:endParaRPr b="0" i="0" sz="12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999999"/>
                </a:solidFill>
                <a:latin typeface="Arial"/>
                <a:ea typeface="Arial"/>
                <a:cs typeface="Arial"/>
                <a:sym typeface="Arial"/>
              </a:rPr>
              <a:t>		       Partition along x = 1, 2, 3 …</a:t>
            </a:r>
            <a:endParaRPr b="0" i="0" sz="1200" u="none" cap="none" strike="noStrike">
              <a:solidFill>
                <a:srgbClr val="999999"/>
              </a:solidFill>
              <a:latin typeface="Arial"/>
              <a:ea typeface="Arial"/>
              <a:cs typeface="Arial"/>
              <a:sym typeface="Arial"/>
            </a:endParaRPr>
          </a:p>
        </p:txBody>
      </p:sp>
      <p:sp>
        <p:nvSpPr>
          <p:cNvPr id="376" name="Google Shape;376;g11db0a15894_0_15"/>
          <p:cNvSpPr/>
          <p:nvPr/>
        </p:nvSpPr>
        <p:spPr>
          <a:xfrm>
            <a:off x="331475" y="1977400"/>
            <a:ext cx="1036500" cy="2308800"/>
          </a:xfrm>
          <a:prstGeom prst="rect">
            <a:avLst/>
          </a:prstGeom>
          <a:solidFill>
            <a:srgbClr val="C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11db0a15894_0_15"/>
          <p:cNvSpPr/>
          <p:nvPr/>
        </p:nvSpPr>
        <p:spPr>
          <a:xfrm>
            <a:off x="1566275" y="1996625"/>
            <a:ext cx="2107800" cy="2308800"/>
          </a:xfrm>
          <a:prstGeom prst="rect">
            <a:avLst/>
          </a:prstGeom>
          <a:solidFill>
            <a:srgbClr val="FF8E2A">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0"/>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383" name="Google Shape;383;p20"/>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BVH Construction</a:t>
            </a:r>
            <a:endParaRPr>
              <a:latin typeface="Helvetica Neue"/>
              <a:ea typeface="Helvetica Neue"/>
              <a:cs typeface="Helvetica Neue"/>
              <a:sym typeface="Helvetica Neue"/>
            </a:endParaRPr>
          </a:p>
        </p:txBody>
      </p:sp>
      <p:sp>
        <p:nvSpPr>
          <p:cNvPr id="384" name="Google Shape;384;p20"/>
          <p:cNvSpPr txBox="1"/>
          <p:nvPr/>
        </p:nvSpPr>
        <p:spPr>
          <a:xfrm>
            <a:off x="3822600" y="2186825"/>
            <a:ext cx="5142000" cy="167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For axis </a:t>
            </a:r>
            <a:r>
              <a:rPr b="1" i="0" lang="en" sz="1000" u="none" cap="none" strike="noStrike">
                <a:solidFill>
                  <a:srgbClr val="0C343D"/>
                </a:solidFill>
                <a:latin typeface="Fira Code"/>
                <a:ea typeface="Fira Code"/>
                <a:cs typeface="Fira Code"/>
                <a:sym typeface="Fira Code"/>
              </a:rPr>
              <a:t>x,y,z:</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a:t>
            </a:r>
            <a:r>
              <a:rPr b="0" i="0" lang="en" sz="1000" u="none" cap="none" strike="noStrike">
                <a:solidFill>
                  <a:srgbClr val="FF0000"/>
                </a:solidFill>
                <a:latin typeface="Fira Code"/>
                <a:ea typeface="Fira Code"/>
                <a:cs typeface="Fira Code"/>
                <a:sym typeface="Fira Code"/>
              </a:rPr>
              <a:t>Initialize buckets</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primitive p in node:</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 = compute_bucket(p.centroid)			</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B.bbox.enclose(p.bbox)</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B.prim_count++</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of |B| - 1 possible partitions </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        </a:t>
            </a:r>
            <a:r>
              <a:rPr b="0" i="0" lang="en" sz="1000" u="none" cap="none" strike="noStrike">
                <a:solidFill>
                  <a:srgbClr val="351C75"/>
                </a:solidFill>
                <a:latin typeface="Fira Code"/>
                <a:ea typeface="Fira Code"/>
                <a:cs typeface="Fira Code"/>
                <a:sym typeface="Fira Code"/>
              </a:rPr>
              <a:t>Evaluate cost (SAH), keep track of lowest cost partition</a:t>
            </a:r>
            <a:endParaRPr b="0" i="0" sz="1000" u="none" cap="none" strike="noStrike">
              <a:solidFill>
                <a:srgbClr val="351C75"/>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Recurse on lowest cost partition found (or make node leaf)</a:t>
            </a:r>
            <a:endParaRPr b="0" i="0" sz="1000" u="none" cap="none" strike="noStrike">
              <a:solidFill>
                <a:srgbClr val="0C343D"/>
              </a:solidFill>
              <a:latin typeface="Fira Code"/>
              <a:ea typeface="Fira Code"/>
              <a:cs typeface="Fira Code"/>
              <a:sym typeface="Fira Code"/>
            </a:endParaRPr>
          </a:p>
        </p:txBody>
      </p:sp>
      <p:sp>
        <p:nvSpPr>
          <p:cNvPr id="385" name="Google Shape;385;p20"/>
          <p:cNvSpPr/>
          <p:nvPr/>
        </p:nvSpPr>
        <p:spPr>
          <a:xfrm>
            <a:off x="461525" y="2105225"/>
            <a:ext cx="3078000" cy="2091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0"/>
          <p:cNvSpPr/>
          <p:nvPr/>
        </p:nvSpPr>
        <p:spPr>
          <a:xfrm rot="-2392468">
            <a:off x="578919" y="233910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0"/>
          <p:cNvSpPr/>
          <p:nvPr/>
        </p:nvSpPr>
        <p:spPr>
          <a:xfrm>
            <a:off x="1368000" y="3384850"/>
            <a:ext cx="1092600" cy="756300"/>
          </a:xfrm>
          <a:prstGeom prst="rect">
            <a:avLst/>
          </a:prstGeom>
          <a:noFill/>
          <a:ln cap="flat" cmpd="sng" w="1905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0"/>
          <p:cNvSpPr/>
          <p:nvPr/>
        </p:nvSpPr>
        <p:spPr>
          <a:xfrm rot="-2392468">
            <a:off x="1355619" y="319065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9" name="Google Shape;389;p20"/>
          <p:cNvCxnSpPr/>
          <p:nvPr/>
        </p:nvCxnSpPr>
        <p:spPr>
          <a:xfrm>
            <a:off x="1467125" y="1976150"/>
            <a:ext cx="0" cy="2373300"/>
          </a:xfrm>
          <a:prstGeom prst="straightConnector1">
            <a:avLst/>
          </a:prstGeom>
          <a:noFill/>
          <a:ln cap="flat" cmpd="sng" w="28575">
            <a:solidFill>
              <a:srgbClr val="9FC5E8"/>
            </a:solidFill>
            <a:prstDash val="dash"/>
            <a:round/>
            <a:headEnd len="sm" w="sm" type="none"/>
            <a:tailEnd len="sm" w="sm" type="none"/>
          </a:ln>
        </p:spPr>
      </p:cxnSp>
      <p:sp>
        <p:nvSpPr>
          <p:cNvPr id="390" name="Google Shape;390;p20"/>
          <p:cNvSpPr txBox="1"/>
          <p:nvPr/>
        </p:nvSpPr>
        <p:spPr>
          <a:xfrm>
            <a:off x="526925" y="20891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1</a:t>
            </a:r>
            <a:endParaRPr b="0" i="0" sz="1200" u="none" cap="none" strike="noStrike">
              <a:solidFill>
                <a:srgbClr val="FF0000"/>
              </a:solidFill>
              <a:latin typeface="Helvetica Neue"/>
              <a:ea typeface="Helvetica Neue"/>
              <a:cs typeface="Helvetica Neue"/>
              <a:sym typeface="Helvetica Neue"/>
            </a:endParaRPr>
          </a:p>
        </p:txBody>
      </p:sp>
      <p:sp>
        <p:nvSpPr>
          <p:cNvPr id="391" name="Google Shape;391;p20"/>
          <p:cNvSpPr txBox="1"/>
          <p:nvPr/>
        </p:nvSpPr>
        <p:spPr>
          <a:xfrm>
            <a:off x="2599325" y="21112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a:t>
            </a:r>
            <a:endParaRPr b="0" i="0" sz="800" u="none" cap="none" strike="noStrike">
              <a:solidFill>
                <a:srgbClr val="000000"/>
              </a:solidFill>
              <a:latin typeface="Arial"/>
              <a:ea typeface="Arial"/>
              <a:cs typeface="Arial"/>
              <a:sym typeface="Arial"/>
            </a:endParaRPr>
          </a:p>
        </p:txBody>
      </p:sp>
      <p:cxnSp>
        <p:nvCxnSpPr>
          <p:cNvPr id="392" name="Google Shape;392;p20"/>
          <p:cNvCxnSpPr/>
          <p:nvPr/>
        </p:nvCxnSpPr>
        <p:spPr>
          <a:xfrm>
            <a:off x="2533925" y="1976150"/>
            <a:ext cx="0" cy="2373300"/>
          </a:xfrm>
          <a:prstGeom prst="straightConnector1">
            <a:avLst/>
          </a:prstGeom>
          <a:noFill/>
          <a:ln cap="flat" cmpd="sng" w="28575">
            <a:solidFill>
              <a:srgbClr val="3C78D8"/>
            </a:solidFill>
            <a:prstDash val="dash"/>
            <a:round/>
            <a:headEnd len="sm" w="sm" type="none"/>
            <a:tailEnd len="sm" w="sm" type="none"/>
          </a:ln>
        </p:spPr>
      </p:cxnSp>
      <p:sp>
        <p:nvSpPr>
          <p:cNvPr id="393" name="Google Shape;393;p20"/>
          <p:cNvSpPr/>
          <p:nvPr/>
        </p:nvSpPr>
        <p:spPr>
          <a:xfrm>
            <a:off x="591300" y="2533300"/>
            <a:ext cx="1092600" cy="756300"/>
          </a:xfrm>
          <a:prstGeom prst="rect">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0"/>
          <p:cNvSpPr/>
          <p:nvPr/>
        </p:nvSpPr>
        <p:spPr>
          <a:xfrm>
            <a:off x="331475" y="1977400"/>
            <a:ext cx="2098800" cy="2308800"/>
          </a:xfrm>
          <a:prstGeom prst="rect">
            <a:avLst/>
          </a:prstGeom>
          <a:solidFill>
            <a:srgbClr val="C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0"/>
          <p:cNvSpPr/>
          <p:nvPr/>
        </p:nvSpPr>
        <p:spPr>
          <a:xfrm>
            <a:off x="2637575" y="1996625"/>
            <a:ext cx="1036500" cy="2308800"/>
          </a:xfrm>
          <a:prstGeom prst="rect">
            <a:avLst/>
          </a:prstGeom>
          <a:solidFill>
            <a:srgbClr val="FF8E2A">
              <a:alpha val="3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0"/>
          <p:cNvSpPr txBox="1"/>
          <p:nvPr/>
        </p:nvSpPr>
        <p:spPr>
          <a:xfrm>
            <a:off x="3776875" y="1161775"/>
            <a:ext cx="4930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Bucket </a:t>
            </a:r>
            <a:r>
              <a:rPr b="0" i="0" lang="en" sz="1200" u="none" cap="none" strike="noStrike">
                <a:solidFill>
                  <a:srgbClr val="000000"/>
                </a:solidFill>
                <a:latin typeface="Arial"/>
                <a:ea typeface="Arial"/>
                <a:cs typeface="Arial"/>
                <a:sym typeface="Arial"/>
              </a:rPr>
              <a:t>= result from a possible (but maybe not the best) partition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999999"/>
                </a:solidFill>
                <a:latin typeface="Arial"/>
                <a:ea typeface="Arial"/>
                <a:cs typeface="Arial"/>
                <a:sym typeface="Arial"/>
              </a:rPr>
              <a:t>	    In code: some variable that you will have to keep track of</a:t>
            </a:r>
            <a:endParaRPr b="0" i="0" sz="12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999999"/>
                </a:solidFill>
                <a:latin typeface="Arial"/>
                <a:ea typeface="Arial"/>
                <a:cs typeface="Arial"/>
                <a:sym typeface="Arial"/>
              </a:rPr>
              <a:t>		       Partition along x = 1, 2, 3 …</a:t>
            </a:r>
            <a:endParaRPr b="0" i="0" sz="1200" u="none" cap="none" strike="noStrike">
              <a:solidFill>
                <a:srgbClr val="999999"/>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1"/>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402" name="Google Shape;402;p21"/>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BVH Construction</a:t>
            </a:r>
            <a:endParaRPr>
              <a:latin typeface="Helvetica Neue"/>
              <a:ea typeface="Helvetica Neue"/>
              <a:cs typeface="Helvetica Neue"/>
              <a:sym typeface="Helvetica Neue"/>
            </a:endParaRPr>
          </a:p>
        </p:txBody>
      </p:sp>
      <p:sp>
        <p:nvSpPr>
          <p:cNvPr id="403" name="Google Shape;403;p21"/>
          <p:cNvSpPr txBox="1"/>
          <p:nvPr/>
        </p:nvSpPr>
        <p:spPr>
          <a:xfrm>
            <a:off x="3822600" y="2186825"/>
            <a:ext cx="5142000" cy="16701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For axis </a:t>
            </a:r>
            <a:r>
              <a:rPr b="1" i="0" lang="en" sz="1000" u="none" cap="none" strike="noStrike">
                <a:solidFill>
                  <a:srgbClr val="0C343D"/>
                </a:solidFill>
                <a:latin typeface="Fira Code"/>
                <a:ea typeface="Fira Code"/>
                <a:cs typeface="Fira Code"/>
                <a:sym typeface="Fira Code"/>
              </a:rPr>
              <a:t>x,y,z:</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Initialize buckets</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a:t>
            </a:r>
            <a:r>
              <a:rPr b="0" i="0" lang="en" sz="1000" u="none" cap="none" strike="noStrike">
                <a:solidFill>
                  <a:srgbClr val="FF0000"/>
                </a:solidFill>
                <a:latin typeface="Fira Code"/>
                <a:ea typeface="Fira Code"/>
                <a:cs typeface="Fira Code"/>
                <a:sym typeface="Fira Code"/>
              </a:rPr>
              <a:t>For each primitive p in node:</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a:t>
            </a:r>
            <a:r>
              <a:rPr b="0" i="0" lang="en" sz="1000" u="none" cap="none" strike="noStrike">
                <a:solidFill>
                  <a:srgbClr val="FF0000"/>
                </a:solidFill>
                <a:latin typeface="Fira Code"/>
                <a:ea typeface="Fira Code"/>
                <a:cs typeface="Fira Code"/>
                <a:sym typeface="Fira Code"/>
              </a:rPr>
              <a:t>B = compute_bucket(p.centroid)</a:t>
            </a:r>
            <a:r>
              <a:rPr b="0" i="0" lang="en" sz="1000" u="none" cap="none" strike="noStrike">
                <a:solidFill>
                  <a:srgbClr val="674EA7"/>
                </a:solidFill>
                <a:latin typeface="Fira Code"/>
                <a:ea typeface="Fira Code"/>
                <a:cs typeface="Fira Code"/>
                <a:sym typeface="Fira Code"/>
              </a:rPr>
              <a:t>			</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B.bbox.enclose(p.bbox)</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B.prim_count++</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of |B| - 1 possible partitions </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        </a:t>
            </a:r>
            <a:r>
              <a:rPr b="0" i="0" lang="en" sz="1000" u="none" cap="none" strike="noStrike">
                <a:solidFill>
                  <a:srgbClr val="351C75"/>
                </a:solidFill>
                <a:latin typeface="Fira Code"/>
                <a:ea typeface="Fira Code"/>
                <a:cs typeface="Fira Code"/>
                <a:sym typeface="Fira Code"/>
              </a:rPr>
              <a:t>Evaluate cost (SAH), keep track of lowest cost partition</a:t>
            </a:r>
            <a:endParaRPr b="0" i="0" sz="1000" u="none" cap="none" strike="noStrike">
              <a:solidFill>
                <a:srgbClr val="351C75"/>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Recurse on lowest cost partition found (or make node leaf)</a:t>
            </a:r>
            <a:endParaRPr b="0" i="0" sz="1000" u="none" cap="none" strike="noStrike">
              <a:solidFill>
                <a:srgbClr val="0C343D"/>
              </a:solidFill>
              <a:latin typeface="Fira Code"/>
              <a:ea typeface="Fira Code"/>
              <a:cs typeface="Fira Code"/>
              <a:sym typeface="Fira Code"/>
            </a:endParaRPr>
          </a:p>
        </p:txBody>
      </p:sp>
      <p:sp>
        <p:nvSpPr>
          <p:cNvPr id="404" name="Google Shape;404;p21"/>
          <p:cNvSpPr/>
          <p:nvPr/>
        </p:nvSpPr>
        <p:spPr>
          <a:xfrm>
            <a:off x="461525" y="2105225"/>
            <a:ext cx="3078000" cy="2091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1"/>
          <p:cNvSpPr/>
          <p:nvPr/>
        </p:nvSpPr>
        <p:spPr>
          <a:xfrm>
            <a:off x="591300" y="2533300"/>
            <a:ext cx="1092600" cy="75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1"/>
          <p:cNvSpPr/>
          <p:nvPr/>
        </p:nvSpPr>
        <p:spPr>
          <a:xfrm rot="-2392468">
            <a:off x="578919" y="233910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1"/>
          <p:cNvSpPr/>
          <p:nvPr/>
        </p:nvSpPr>
        <p:spPr>
          <a:xfrm>
            <a:off x="1368000" y="3384850"/>
            <a:ext cx="1092600" cy="756300"/>
          </a:xfrm>
          <a:prstGeom prst="rect">
            <a:avLst/>
          </a:prstGeom>
          <a:noFill/>
          <a:ln cap="flat" cmpd="sng" w="1905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1"/>
          <p:cNvSpPr/>
          <p:nvPr/>
        </p:nvSpPr>
        <p:spPr>
          <a:xfrm rot="-2392468">
            <a:off x="1355619" y="319065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1"/>
          <p:cNvSpPr txBox="1"/>
          <p:nvPr/>
        </p:nvSpPr>
        <p:spPr>
          <a:xfrm>
            <a:off x="526925" y="20891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0000"/>
                </a:solidFill>
                <a:latin typeface="Helvetica Neue"/>
                <a:ea typeface="Helvetica Neue"/>
                <a:cs typeface="Helvetica Neue"/>
                <a:sym typeface="Helvetica Neue"/>
              </a:rPr>
              <a:t>Bucket 1</a:t>
            </a:r>
            <a:endParaRPr b="0" i="0" sz="1200" u="none" cap="none" strike="noStrike">
              <a:solidFill>
                <a:srgbClr val="FF0000"/>
              </a:solidFill>
              <a:latin typeface="Helvetica Neue"/>
              <a:ea typeface="Helvetica Neue"/>
              <a:cs typeface="Helvetica Neue"/>
              <a:sym typeface="Helvetica Neue"/>
            </a:endParaRPr>
          </a:p>
        </p:txBody>
      </p:sp>
      <p:sp>
        <p:nvSpPr>
          <p:cNvPr id="410" name="Google Shape;410;p21"/>
          <p:cNvSpPr txBox="1"/>
          <p:nvPr/>
        </p:nvSpPr>
        <p:spPr>
          <a:xfrm>
            <a:off x="2599325" y="21112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a:t>
            </a:r>
            <a:endParaRPr b="0" i="0" sz="800" u="none" cap="none" strike="noStrike">
              <a:solidFill>
                <a:srgbClr val="000000"/>
              </a:solidFill>
              <a:latin typeface="Arial"/>
              <a:ea typeface="Arial"/>
              <a:cs typeface="Arial"/>
              <a:sym typeface="Arial"/>
            </a:endParaRPr>
          </a:p>
        </p:txBody>
      </p:sp>
      <p:cxnSp>
        <p:nvCxnSpPr>
          <p:cNvPr id="411" name="Google Shape;411;p21"/>
          <p:cNvCxnSpPr/>
          <p:nvPr/>
        </p:nvCxnSpPr>
        <p:spPr>
          <a:xfrm>
            <a:off x="2533925" y="1976150"/>
            <a:ext cx="0" cy="2373300"/>
          </a:xfrm>
          <a:prstGeom prst="straightConnector1">
            <a:avLst/>
          </a:prstGeom>
          <a:noFill/>
          <a:ln cap="flat" cmpd="sng" w="28575">
            <a:solidFill>
              <a:srgbClr val="3C78D8"/>
            </a:solidFill>
            <a:prstDash val="dash"/>
            <a:round/>
            <a:headEnd len="sm" w="sm" type="none"/>
            <a:tailEnd len="sm" w="sm" type="none"/>
          </a:ln>
        </p:spPr>
      </p:cxnSp>
      <p:sp>
        <p:nvSpPr>
          <p:cNvPr id="412" name="Google Shape;412;p21"/>
          <p:cNvSpPr/>
          <p:nvPr/>
        </p:nvSpPr>
        <p:spPr>
          <a:xfrm>
            <a:off x="4274800" y="731825"/>
            <a:ext cx="994500" cy="2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Big box</a:t>
            </a:r>
            <a:endParaRPr b="0" i="0" sz="1200" u="none" cap="none" strike="noStrike">
              <a:solidFill>
                <a:srgbClr val="000000"/>
              </a:solidFill>
              <a:latin typeface="Arial"/>
              <a:ea typeface="Arial"/>
              <a:cs typeface="Arial"/>
              <a:sym typeface="Arial"/>
            </a:endParaRPr>
          </a:p>
        </p:txBody>
      </p:sp>
      <p:sp>
        <p:nvSpPr>
          <p:cNvPr id="413" name="Google Shape;413;p21"/>
          <p:cNvSpPr/>
          <p:nvPr/>
        </p:nvSpPr>
        <p:spPr>
          <a:xfrm>
            <a:off x="3718550" y="1295875"/>
            <a:ext cx="994500" cy="2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Bucket 1</a:t>
            </a:r>
            <a:endParaRPr b="0" i="0" sz="1200" u="none" cap="none" strike="noStrike">
              <a:solidFill>
                <a:srgbClr val="000000"/>
              </a:solidFill>
              <a:latin typeface="Arial"/>
              <a:ea typeface="Arial"/>
              <a:cs typeface="Arial"/>
              <a:sym typeface="Arial"/>
            </a:endParaRPr>
          </a:p>
        </p:txBody>
      </p:sp>
      <p:sp>
        <p:nvSpPr>
          <p:cNvPr id="414" name="Google Shape;414;p21"/>
          <p:cNvSpPr/>
          <p:nvPr/>
        </p:nvSpPr>
        <p:spPr>
          <a:xfrm>
            <a:off x="4941675" y="1295875"/>
            <a:ext cx="994500" cy="2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Bucket 2</a:t>
            </a:r>
            <a:endParaRPr b="0" i="0" sz="1200" u="none" cap="none" strike="noStrike">
              <a:solidFill>
                <a:srgbClr val="000000"/>
              </a:solidFill>
              <a:latin typeface="Arial"/>
              <a:ea typeface="Arial"/>
              <a:cs typeface="Arial"/>
              <a:sym typeface="Arial"/>
            </a:endParaRPr>
          </a:p>
        </p:txBody>
      </p:sp>
      <p:sp>
        <p:nvSpPr>
          <p:cNvPr id="415" name="Google Shape;415;p21"/>
          <p:cNvSpPr txBox="1"/>
          <p:nvPr/>
        </p:nvSpPr>
        <p:spPr>
          <a:xfrm>
            <a:off x="6480800" y="1280150"/>
            <a:ext cx="166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&lt;&lt; nodes</a:t>
            </a:r>
            <a:endParaRPr b="0" i="0" sz="1400" u="none" cap="none" strike="noStrike">
              <a:solidFill>
                <a:srgbClr val="000000"/>
              </a:solidFill>
              <a:latin typeface="Arial"/>
              <a:ea typeface="Arial"/>
              <a:cs typeface="Arial"/>
              <a:sym typeface="Arial"/>
            </a:endParaRPr>
          </a:p>
        </p:txBody>
      </p:sp>
      <p:cxnSp>
        <p:nvCxnSpPr>
          <p:cNvPr id="416" name="Google Shape;416;p21"/>
          <p:cNvCxnSpPr>
            <a:stCxn id="412" idx="2"/>
            <a:endCxn id="413" idx="0"/>
          </p:cNvCxnSpPr>
          <p:nvPr/>
        </p:nvCxnSpPr>
        <p:spPr>
          <a:xfrm flipH="1">
            <a:off x="4215850" y="1017725"/>
            <a:ext cx="556200" cy="278100"/>
          </a:xfrm>
          <a:prstGeom prst="straightConnector1">
            <a:avLst/>
          </a:prstGeom>
          <a:noFill/>
          <a:ln cap="flat" cmpd="sng" w="9525">
            <a:solidFill>
              <a:schemeClr val="dk2"/>
            </a:solidFill>
            <a:prstDash val="dash"/>
            <a:round/>
            <a:headEnd len="sm" w="sm" type="none"/>
            <a:tailEnd len="sm" w="sm" type="none"/>
          </a:ln>
        </p:spPr>
      </p:cxnSp>
      <p:cxnSp>
        <p:nvCxnSpPr>
          <p:cNvPr id="417" name="Google Shape;417;p21"/>
          <p:cNvCxnSpPr>
            <a:stCxn id="412" idx="2"/>
            <a:endCxn id="414" idx="0"/>
          </p:cNvCxnSpPr>
          <p:nvPr/>
        </p:nvCxnSpPr>
        <p:spPr>
          <a:xfrm>
            <a:off x="4772050" y="1017725"/>
            <a:ext cx="666900" cy="278100"/>
          </a:xfrm>
          <a:prstGeom prst="straightConnector1">
            <a:avLst/>
          </a:prstGeom>
          <a:noFill/>
          <a:ln cap="flat" cmpd="sng" w="9525">
            <a:solidFill>
              <a:schemeClr val="dk2"/>
            </a:solidFill>
            <a:prstDash val="dash"/>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2"/>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423" name="Google Shape;423;p22"/>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BVH Construction</a:t>
            </a:r>
            <a:endParaRPr>
              <a:latin typeface="Helvetica Neue"/>
              <a:ea typeface="Helvetica Neue"/>
              <a:cs typeface="Helvetica Neue"/>
              <a:sym typeface="Helvetica Neue"/>
            </a:endParaRPr>
          </a:p>
        </p:txBody>
      </p:sp>
      <p:sp>
        <p:nvSpPr>
          <p:cNvPr id="424" name="Google Shape;424;p22"/>
          <p:cNvSpPr txBox="1"/>
          <p:nvPr/>
        </p:nvSpPr>
        <p:spPr>
          <a:xfrm>
            <a:off x="3822600" y="2186825"/>
            <a:ext cx="5142000" cy="167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For axis </a:t>
            </a:r>
            <a:r>
              <a:rPr b="1" i="0" lang="en" sz="1000" u="none" cap="none" strike="noStrike">
                <a:solidFill>
                  <a:srgbClr val="0C343D"/>
                </a:solidFill>
                <a:latin typeface="Fira Code"/>
                <a:ea typeface="Fira Code"/>
                <a:cs typeface="Fira Code"/>
                <a:sym typeface="Fira Code"/>
              </a:rPr>
              <a:t>x,y,z:</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Initialize buckets</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primitive p in node:</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 = compute_bucket(p.centroid)			</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a:t>
            </a:r>
            <a:r>
              <a:rPr b="0" i="0" lang="en" sz="1000" u="none" cap="none" strike="noStrike">
                <a:solidFill>
                  <a:srgbClr val="FF0000"/>
                </a:solidFill>
                <a:latin typeface="Fira Code"/>
                <a:ea typeface="Fira Code"/>
                <a:cs typeface="Fira Code"/>
                <a:sym typeface="Fira Code"/>
              </a:rPr>
              <a:t>B.bbox.enclose(p.bbox)</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Fira Code"/>
                <a:ea typeface="Fira Code"/>
                <a:cs typeface="Fira Code"/>
                <a:sym typeface="Fira Code"/>
              </a:rPr>
              <a:t>        B.prim_count++</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of |B| - 1 possible partitions </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        </a:t>
            </a:r>
            <a:r>
              <a:rPr b="0" i="0" lang="en" sz="1000" u="none" cap="none" strike="noStrike">
                <a:solidFill>
                  <a:srgbClr val="351C75"/>
                </a:solidFill>
                <a:latin typeface="Fira Code"/>
                <a:ea typeface="Fira Code"/>
                <a:cs typeface="Fira Code"/>
                <a:sym typeface="Fira Code"/>
              </a:rPr>
              <a:t>Evaluate cost (SAH), keep track of lowest cost partition</a:t>
            </a:r>
            <a:endParaRPr b="0" i="0" sz="1000" u="none" cap="none" strike="noStrike">
              <a:solidFill>
                <a:srgbClr val="351C75"/>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Recurse on lowest cost partition found (or make node leaf)</a:t>
            </a:r>
            <a:endParaRPr b="0" i="0" sz="1000" u="none" cap="none" strike="noStrike">
              <a:solidFill>
                <a:srgbClr val="0C343D"/>
              </a:solidFill>
              <a:latin typeface="Fira Code"/>
              <a:ea typeface="Fira Code"/>
              <a:cs typeface="Fira Code"/>
              <a:sym typeface="Fira Code"/>
            </a:endParaRPr>
          </a:p>
        </p:txBody>
      </p:sp>
      <p:sp>
        <p:nvSpPr>
          <p:cNvPr id="425" name="Google Shape;425;p22"/>
          <p:cNvSpPr/>
          <p:nvPr/>
        </p:nvSpPr>
        <p:spPr>
          <a:xfrm>
            <a:off x="461525" y="2105225"/>
            <a:ext cx="3078000" cy="2091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6" name="Google Shape;426;p22"/>
          <p:cNvCxnSpPr/>
          <p:nvPr/>
        </p:nvCxnSpPr>
        <p:spPr>
          <a:xfrm>
            <a:off x="2533925" y="1976150"/>
            <a:ext cx="0" cy="2373300"/>
          </a:xfrm>
          <a:prstGeom prst="straightConnector1">
            <a:avLst/>
          </a:prstGeom>
          <a:noFill/>
          <a:ln cap="flat" cmpd="sng" w="28575">
            <a:solidFill>
              <a:srgbClr val="3C78D8"/>
            </a:solidFill>
            <a:prstDash val="dash"/>
            <a:round/>
            <a:headEnd len="sm" w="sm" type="none"/>
            <a:tailEnd len="sm" w="sm" type="none"/>
          </a:ln>
        </p:spPr>
      </p:cxnSp>
      <p:sp>
        <p:nvSpPr>
          <p:cNvPr id="427" name="Google Shape;427;p22"/>
          <p:cNvSpPr/>
          <p:nvPr/>
        </p:nvSpPr>
        <p:spPr>
          <a:xfrm>
            <a:off x="591300" y="2533300"/>
            <a:ext cx="1092600" cy="75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2"/>
          <p:cNvSpPr/>
          <p:nvPr/>
        </p:nvSpPr>
        <p:spPr>
          <a:xfrm rot="-2392468">
            <a:off x="578919" y="233910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2"/>
          <p:cNvSpPr/>
          <p:nvPr/>
        </p:nvSpPr>
        <p:spPr>
          <a:xfrm rot="-2392468">
            <a:off x="1355619" y="319065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2"/>
          <p:cNvSpPr/>
          <p:nvPr/>
        </p:nvSpPr>
        <p:spPr>
          <a:xfrm>
            <a:off x="1368000" y="3384850"/>
            <a:ext cx="1092600" cy="756300"/>
          </a:xfrm>
          <a:prstGeom prst="rect">
            <a:avLst/>
          </a:prstGeom>
          <a:noFill/>
          <a:ln cap="flat" cmpd="sng" w="1905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2"/>
          <p:cNvSpPr txBox="1"/>
          <p:nvPr/>
        </p:nvSpPr>
        <p:spPr>
          <a:xfrm>
            <a:off x="526925" y="20891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0000"/>
                </a:solidFill>
                <a:latin typeface="Helvetica Neue"/>
                <a:ea typeface="Helvetica Neue"/>
                <a:cs typeface="Helvetica Neue"/>
                <a:sym typeface="Helvetica Neue"/>
              </a:rPr>
              <a:t>Bucket 1</a:t>
            </a:r>
            <a:endParaRPr b="0" i="0" sz="800" u="none" cap="none" strike="noStrike">
              <a:solidFill>
                <a:srgbClr val="FF0000"/>
              </a:solidFill>
              <a:latin typeface="Arial"/>
              <a:ea typeface="Arial"/>
              <a:cs typeface="Arial"/>
              <a:sym typeface="Arial"/>
            </a:endParaRPr>
          </a:p>
        </p:txBody>
      </p:sp>
      <p:sp>
        <p:nvSpPr>
          <p:cNvPr id="432" name="Google Shape;432;p22"/>
          <p:cNvSpPr txBox="1"/>
          <p:nvPr/>
        </p:nvSpPr>
        <p:spPr>
          <a:xfrm>
            <a:off x="2599325" y="21112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a:t>
            </a:r>
            <a:endParaRPr b="0" i="0" sz="800" u="none" cap="none" strike="noStrike">
              <a:solidFill>
                <a:srgbClr val="000000"/>
              </a:solidFill>
              <a:latin typeface="Arial"/>
              <a:ea typeface="Arial"/>
              <a:cs typeface="Arial"/>
              <a:sym typeface="Arial"/>
            </a:endParaRPr>
          </a:p>
        </p:txBody>
      </p:sp>
      <p:sp>
        <p:nvSpPr>
          <p:cNvPr id="433" name="Google Shape;433;p22"/>
          <p:cNvSpPr txBox="1"/>
          <p:nvPr/>
        </p:nvSpPr>
        <p:spPr>
          <a:xfrm>
            <a:off x="6769600" y="1332850"/>
            <a:ext cx="1938900" cy="75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1 Count: 1</a:t>
            </a:r>
            <a:endParaRPr b="0" i="0" sz="1200" u="none" cap="none" strike="noStrike">
              <a:solidFill>
                <a:schemeClr val="dk2"/>
              </a:solidFill>
              <a:latin typeface="Helvetica Neue"/>
              <a:ea typeface="Helvetica Neue"/>
              <a:cs typeface="Helvetica Neue"/>
              <a:sym typeface="Helvetica Neue"/>
            </a:endParaRPr>
          </a:p>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 Count: 0</a:t>
            </a:r>
            <a:endParaRPr b="0" i="0" sz="1200" u="none" cap="none" strike="noStrike">
              <a:solidFill>
                <a:schemeClr val="dk2"/>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3"/>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439" name="Google Shape;439;p23"/>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BVH Construction</a:t>
            </a:r>
            <a:endParaRPr>
              <a:latin typeface="Helvetica Neue"/>
              <a:ea typeface="Helvetica Neue"/>
              <a:cs typeface="Helvetica Neue"/>
              <a:sym typeface="Helvetica Neue"/>
            </a:endParaRPr>
          </a:p>
        </p:txBody>
      </p:sp>
      <p:sp>
        <p:nvSpPr>
          <p:cNvPr id="440" name="Google Shape;440;p23"/>
          <p:cNvSpPr txBox="1"/>
          <p:nvPr/>
        </p:nvSpPr>
        <p:spPr>
          <a:xfrm>
            <a:off x="3822600" y="2186825"/>
            <a:ext cx="5142000" cy="167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For axis </a:t>
            </a:r>
            <a:r>
              <a:rPr b="1" i="0" lang="en" sz="1000" u="none" cap="none" strike="noStrike">
                <a:solidFill>
                  <a:srgbClr val="0C343D"/>
                </a:solidFill>
                <a:latin typeface="Fira Code"/>
                <a:ea typeface="Fira Code"/>
                <a:cs typeface="Fira Code"/>
                <a:sym typeface="Fira Code"/>
              </a:rPr>
              <a:t>x,y,z:</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Initialize buckets</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primitive p in node:</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 = compute_bucket(p.centroid)			</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a:t>
            </a:r>
            <a:r>
              <a:rPr b="0" i="0" lang="en" sz="1000" u="none" cap="none" strike="noStrike">
                <a:solidFill>
                  <a:srgbClr val="FF0000"/>
                </a:solidFill>
                <a:latin typeface="Fira Code"/>
                <a:ea typeface="Fira Code"/>
                <a:cs typeface="Fira Code"/>
                <a:sym typeface="Fira Code"/>
              </a:rPr>
              <a:t>B.bbox.enclose(p.bbox)</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Fira Code"/>
                <a:ea typeface="Fira Code"/>
                <a:cs typeface="Fira Code"/>
                <a:sym typeface="Fira Code"/>
              </a:rPr>
              <a:t>        B.prim_count++</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of |B| - 1 possible partitions </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        </a:t>
            </a:r>
            <a:r>
              <a:rPr b="0" i="0" lang="en" sz="1000" u="none" cap="none" strike="noStrike">
                <a:solidFill>
                  <a:srgbClr val="351C75"/>
                </a:solidFill>
                <a:latin typeface="Fira Code"/>
                <a:ea typeface="Fira Code"/>
                <a:cs typeface="Fira Code"/>
                <a:sym typeface="Fira Code"/>
              </a:rPr>
              <a:t>Evaluate cost (SAH), keep track of lowest cost partition</a:t>
            </a:r>
            <a:endParaRPr b="0" i="0" sz="1000" u="none" cap="none" strike="noStrike">
              <a:solidFill>
                <a:srgbClr val="351C75"/>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Recurse on lowest cost partition found (or make node leaf)</a:t>
            </a:r>
            <a:endParaRPr b="0" i="0" sz="1000" u="none" cap="none" strike="noStrike">
              <a:solidFill>
                <a:srgbClr val="0C343D"/>
              </a:solidFill>
              <a:latin typeface="Fira Code"/>
              <a:ea typeface="Fira Code"/>
              <a:cs typeface="Fira Code"/>
              <a:sym typeface="Fira Code"/>
            </a:endParaRPr>
          </a:p>
        </p:txBody>
      </p:sp>
      <p:sp>
        <p:nvSpPr>
          <p:cNvPr id="441" name="Google Shape;441;p23"/>
          <p:cNvSpPr/>
          <p:nvPr/>
        </p:nvSpPr>
        <p:spPr>
          <a:xfrm>
            <a:off x="461525" y="2105225"/>
            <a:ext cx="3078000" cy="2091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2" name="Google Shape;442;p23"/>
          <p:cNvCxnSpPr/>
          <p:nvPr/>
        </p:nvCxnSpPr>
        <p:spPr>
          <a:xfrm>
            <a:off x="2533925" y="1976150"/>
            <a:ext cx="0" cy="2373300"/>
          </a:xfrm>
          <a:prstGeom prst="straightConnector1">
            <a:avLst/>
          </a:prstGeom>
          <a:noFill/>
          <a:ln cap="flat" cmpd="sng" w="28575">
            <a:solidFill>
              <a:srgbClr val="3C78D8"/>
            </a:solidFill>
            <a:prstDash val="dash"/>
            <a:round/>
            <a:headEnd len="sm" w="sm" type="none"/>
            <a:tailEnd len="sm" w="sm" type="none"/>
          </a:ln>
        </p:spPr>
      </p:cxnSp>
      <p:sp>
        <p:nvSpPr>
          <p:cNvPr id="443" name="Google Shape;443;p23"/>
          <p:cNvSpPr/>
          <p:nvPr/>
        </p:nvSpPr>
        <p:spPr>
          <a:xfrm>
            <a:off x="591300" y="2533300"/>
            <a:ext cx="1092600" cy="756300"/>
          </a:xfrm>
          <a:prstGeom prst="rect">
            <a:avLst/>
          </a:prstGeom>
          <a:no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3"/>
          <p:cNvSpPr/>
          <p:nvPr/>
        </p:nvSpPr>
        <p:spPr>
          <a:xfrm rot="-2392468">
            <a:off x="578919" y="233910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3"/>
          <p:cNvSpPr/>
          <p:nvPr/>
        </p:nvSpPr>
        <p:spPr>
          <a:xfrm rot="-2392468">
            <a:off x="1355619" y="319065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3"/>
          <p:cNvSpPr/>
          <p:nvPr/>
        </p:nvSpPr>
        <p:spPr>
          <a:xfrm>
            <a:off x="1368000" y="3384850"/>
            <a:ext cx="1092600" cy="756300"/>
          </a:xfrm>
          <a:prstGeom prst="rect">
            <a:avLst/>
          </a:prstGeom>
          <a:no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3"/>
          <p:cNvSpPr/>
          <p:nvPr/>
        </p:nvSpPr>
        <p:spPr>
          <a:xfrm>
            <a:off x="600250" y="2515725"/>
            <a:ext cx="1860300" cy="162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3"/>
          <p:cNvSpPr txBox="1"/>
          <p:nvPr/>
        </p:nvSpPr>
        <p:spPr>
          <a:xfrm>
            <a:off x="6769600" y="1332850"/>
            <a:ext cx="1938900" cy="75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1 Count: 2</a:t>
            </a:r>
            <a:endParaRPr b="0" i="0" sz="1200" u="none" cap="none" strike="noStrike">
              <a:solidFill>
                <a:schemeClr val="dk2"/>
              </a:solidFill>
              <a:latin typeface="Helvetica Neue"/>
              <a:ea typeface="Helvetica Neue"/>
              <a:cs typeface="Helvetica Neue"/>
              <a:sym typeface="Helvetica Neue"/>
            </a:endParaRPr>
          </a:p>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 Count: 0</a:t>
            </a:r>
            <a:endParaRPr b="0" i="0" sz="1200" u="none" cap="none" strike="noStrike">
              <a:solidFill>
                <a:schemeClr val="dk2"/>
              </a:solidFill>
              <a:latin typeface="Helvetica Neue"/>
              <a:ea typeface="Helvetica Neue"/>
              <a:cs typeface="Helvetica Neue"/>
              <a:sym typeface="Helvetica Neue"/>
            </a:endParaRPr>
          </a:p>
        </p:txBody>
      </p:sp>
      <p:sp>
        <p:nvSpPr>
          <p:cNvPr id="449" name="Google Shape;449;p23"/>
          <p:cNvSpPr txBox="1"/>
          <p:nvPr/>
        </p:nvSpPr>
        <p:spPr>
          <a:xfrm>
            <a:off x="526925" y="20891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0000"/>
                </a:solidFill>
                <a:latin typeface="Helvetica Neue"/>
                <a:ea typeface="Helvetica Neue"/>
                <a:cs typeface="Helvetica Neue"/>
                <a:sym typeface="Helvetica Neue"/>
              </a:rPr>
              <a:t>Bucket 1</a:t>
            </a:r>
            <a:endParaRPr b="0" i="0" sz="800" u="none" cap="none" strike="noStrike">
              <a:solidFill>
                <a:srgbClr val="FF0000"/>
              </a:solidFill>
              <a:latin typeface="Arial"/>
              <a:ea typeface="Arial"/>
              <a:cs typeface="Arial"/>
              <a:sym typeface="Arial"/>
            </a:endParaRPr>
          </a:p>
        </p:txBody>
      </p:sp>
      <p:sp>
        <p:nvSpPr>
          <p:cNvPr id="450" name="Google Shape;450;p23"/>
          <p:cNvSpPr txBox="1"/>
          <p:nvPr/>
        </p:nvSpPr>
        <p:spPr>
          <a:xfrm>
            <a:off x="2599325" y="21112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a:t>
            </a:r>
            <a:endParaRPr b="0" i="0" sz="800" u="none" cap="none" strike="noStrike">
              <a:solidFill>
                <a:srgbClr val="000000"/>
              </a:solidFill>
              <a:latin typeface="Arial"/>
              <a:ea typeface="Arial"/>
              <a:cs typeface="Arial"/>
              <a:sym typeface="Arial"/>
            </a:endParaRPr>
          </a:p>
        </p:txBody>
      </p:sp>
      <p:sp>
        <p:nvSpPr>
          <p:cNvPr id="451" name="Google Shape;451;p23"/>
          <p:cNvSpPr txBox="1"/>
          <p:nvPr/>
        </p:nvSpPr>
        <p:spPr>
          <a:xfrm>
            <a:off x="6743700" y="929650"/>
            <a:ext cx="158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Partition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1db0a15894_0_51"/>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457" name="Google Shape;457;g11db0a15894_0_51"/>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BVH Construction</a:t>
            </a:r>
            <a:endParaRPr>
              <a:latin typeface="Helvetica Neue"/>
              <a:ea typeface="Helvetica Neue"/>
              <a:cs typeface="Helvetica Neue"/>
              <a:sym typeface="Helvetica Neue"/>
            </a:endParaRPr>
          </a:p>
        </p:txBody>
      </p:sp>
      <p:sp>
        <p:nvSpPr>
          <p:cNvPr id="458" name="Google Shape;458;g11db0a15894_0_51"/>
          <p:cNvSpPr txBox="1"/>
          <p:nvPr/>
        </p:nvSpPr>
        <p:spPr>
          <a:xfrm>
            <a:off x="3822600" y="2186825"/>
            <a:ext cx="5142000" cy="167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For axis </a:t>
            </a:r>
            <a:r>
              <a:rPr b="1" i="0" lang="en" sz="1000" u="none" cap="none" strike="noStrike">
                <a:solidFill>
                  <a:srgbClr val="0C343D"/>
                </a:solidFill>
                <a:latin typeface="Fira Code"/>
                <a:ea typeface="Fira Code"/>
                <a:cs typeface="Fira Code"/>
                <a:sym typeface="Fira Code"/>
              </a:rPr>
              <a:t>x,y,z:</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Initialize buckets</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primitive p in node:</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 = compute_bucket(p.centroid)			</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a:t>
            </a:r>
            <a:r>
              <a:rPr b="0" i="0" lang="en" sz="1000" u="none" cap="none" strike="noStrike">
                <a:solidFill>
                  <a:srgbClr val="FF0000"/>
                </a:solidFill>
                <a:latin typeface="Fira Code"/>
                <a:ea typeface="Fira Code"/>
                <a:cs typeface="Fira Code"/>
                <a:sym typeface="Fira Code"/>
              </a:rPr>
              <a:t>B.bbox.enclose(p.bbox)</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Fira Code"/>
                <a:ea typeface="Fira Code"/>
                <a:cs typeface="Fira Code"/>
                <a:sym typeface="Fira Code"/>
              </a:rPr>
              <a:t>        B.prim_count++</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of |B| - 1 possible partitions </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        </a:t>
            </a:r>
            <a:r>
              <a:rPr b="0" i="0" lang="en" sz="1000" u="none" cap="none" strike="noStrike">
                <a:solidFill>
                  <a:srgbClr val="351C75"/>
                </a:solidFill>
                <a:latin typeface="Fira Code"/>
                <a:ea typeface="Fira Code"/>
                <a:cs typeface="Fira Code"/>
                <a:sym typeface="Fira Code"/>
              </a:rPr>
              <a:t>Evaluate cost (SAH), keep track of lowest cost partition</a:t>
            </a:r>
            <a:endParaRPr b="0" i="0" sz="1000" u="none" cap="none" strike="noStrike">
              <a:solidFill>
                <a:srgbClr val="351C75"/>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Recurse on lowest cost partition found (or make node leaf)</a:t>
            </a:r>
            <a:endParaRPr b="0" i="0" sz="1000" u="none" cap="none" strike="noStrike">
              <a:solidFill>
                <a:srgbClr val="0C343D"/>
              </a:solidFill>
              <a:latin typeface="Fira Code"/>
              <a:ea typeface="Fira Code"/>
              <a:cs typeface="Fira Code"/>
              <a:sym typeface="Fira Code"/>
            </a:endParaRPr>
          </a:p>
        </p:txBody>
      </p:sp>
      <p:sp>
        <p:nvSpPr>
          <p:cNvPr id="459" name="Google Shape;459;g11db0a15894_0_51"/>
          <p:cNvSpPr/>
          <p:nvPr/>
        </p:nvSpPr>
        <p:spPr>
          <a:xfrm>
            <a:off x="461525" y="2105225"/>
            <a:ext cx="3078000" cy="2091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0" name="Google Shape;460;g11db0a15894_0_51"/>
          <p:cNvCxnSpPr/>
          <p:nvPr/>
        </p:nvCxnSpPr>
        <p:spPr>
          <a:xfrm>
            <a:off x="1530400" y="1964375"/>
            <a:ext cx="0" cy="2373300"/>
          </a:xfrm>
          <a:prstGeom prst="straightConnector1">
            <a:avLst/>
          </a:prstGeom>
          <a:noFill/>
          <a:ln cap="flat" cmpd="sng" w="28575">
            <a:solidFill>
              <a:srgbClr val="3C78D8"/>
            </a:solidFill>
            <a:prstDash val="dash"/>
            <a:round/>
            <a:headEnd len="sm" w="sm" type="none"/>
            <a:tailEnd len="sm" w="sm" type="none"/>
          </a:ln>
        </p:spPr>
      </p:cxnSp>
      <p:sp>
        <p:nvSpPr>
          <p:cNvPr id="461" name="Google Shape;461;g11db0a15894_0_51"/>
          <p:cNvSpPr/>
          <p:nvPr/>
        </p:nvSpPr>
        <p:spPr>
          <a:xfrm>
            <a:off x="591300" y="2533300"/>
            <a:ext cx="1092600" cy="75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11db0a15894_0_51"/>
          <p:cNvSpPr/>
          <p:nvPr/>
        </p:nvSpPr>
        <p:spPr>
          <a:xfrm rot="-2392468">
            <a:off x="578848" y="2339143"/>
            <a:ext cx="990161" cy="716482"/>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11db0a15894_0_51"/>
          <p:cNvSpPr/>
          <p:nvPr/>
        </p:nvSpPr>
        <p:spPr>
          <a:xfrm rot="-2392468">
            <a:off x="1355548" y="3190693"/>
            <a:ext cx="990161" cy="716482"/>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11db0a15894_0_51"/>
          <p:cNvSpPr/>
          <p:nvPr/>
        </p:nvSpPr>
        <p:spPr>
          <a:xfrm>
            <a:off x="1368000" y="3384850"/>
            <a:ext cx="1092600" cy="75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11db0a15894_0_51"/>
          <p:cNvSpPr txBox="1"/>
          <p:nvPr/>
        </p:nvSpPr>
        <p:spPr>
          <a:xfrm>
            <a:off x="3969250" y="1332850"/>
            <a:ext cx="1938900" cy="75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1 Count: 1</a:t>
            </a:r>
            <a:endParaRPr b="0" i="0" sz="1200" u="none" cap="none" strike="noStrike">
              <a:solidFill>
                <a:schemeClr val="dk2"/>
              </a:solidFill>
              <a:latin typeface="Helvetica Neue"/>
              <a:ea typeface="Helvetica Neue"/>
              <a:cs typeface="Helvetica Neue"/>
              <a:sym typeface="Helvetica Neue"/>
            </a:endParaRPr>
          </a:p>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 Count: 1</a:t>
            </a:r>
            <a:endParaRPr b="0" i="0" sz="1200" u="none" cap="none" strike="noStrike">
              <a:solidFill>
                <a:schemeClr val="dk2"/>
              </a:solidFill>
              <a:latin typeface="Helvetica Neue"/>
              <a:ea typeface="Helvetica Neue"/>
              <a:cs typeface="Helvetica Neue"/>
              <a:sym typeface="Helvetica Neue"/>
            </a:endParaRPr>
          </a:p>
        </p:txBody>
      </p:sp>
      <p:sp>
        <p:nvSpPr>
          <p:cNvPr id="466" name="Google Shape;466;g11db0a15894_0_51"/>
          <p:cNvSpPr txBox="1"/>
          <p:nvPr/>
        </p:nvSpPr>
        <p:spPr>
          <a:xfrm>
            <a:off x="526925" y="20891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0000"/>
                </a:solidFill>
                <a:latin typeface="Helvetica Neue"/>
                <a:ea typeface="Helvetica Neue"/>
                <a:cs typeface="Helvetica Neue"/>
                <a:sym typeface="Helvetica Neue"/>
              </a:rPr>
              <a:t>Bucket 1</a:t>
            </a:r>
            <a:endParaRPr b="0" i="0" sz="800" u="none" cap="none" strike="noStrike">
              <a:solidFill>
                <a:srgbClr val="FF0000"/>
              </a:solidFill>
              <a:latin typeface="Arial"/>
              <a:ea typeface="Arial"/>
              <a:cs typeface="Arial"/>
              <a:sym typeface="Arial"/>
            </a:endParaRPr>
          </a:p>
        </p:txBody>
      </p:sp>
      <p:sp>
        <p:nvSpPr>
          <p:cNvPr id="467" name="Google Shape;467;g11db0a15894_0_51"/>
          <p:cNvSpPr txBox="1"/>
          <p:nvPr/>
        </p:nvSpPr>
        <p:spPr>
          <a:xfrm>
            <a:off x="2599325" y="21112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a:t>
            </a:r>
            <a:endParaRPr b="0" i="0" sz="800" u="none" cap="none" strike="noStrike">
              <a:solidFill>
                <a:srgbClr val="000000"/>
              </a:solidFill>
              <a:latin typeface="Arial"/>
              <a:ea typeface="Arial"/>
              <a:cs typeface="Arial"/>
              <a:sym typeface="Arial"/>
            </a:endParaRPr>
          </a:p>
        </p:txBody>
      </p:sp>
      <p:sp>
        <p:nvSpPr>
          <p:cNvPr id="468" name="Google Shape;468;g11db0a15894_0_51"/>
          <p:cNvSpPr txBox="1"/>
          <p:nvPr/>
        </p:nvSpPr>
        <p:spPr>
          <a:xfrm>
            <a:off x="3943350" y="929650"/>
            <a:ext cx="158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Partition 1</a:t>
            </a:r>
            <a:endParaRPr b="0" i="0" sz="1400" u="none" cap="none" strike="noStrike">
              <a:solidFill>
                <a:srgbClr val="000000"/>
              </a:solidFill>
              <a:latin typeface="Arial"/>
              <a:ea typeface="Arial"/>
              <a:cs typeface="Arial"/>
              <a:sym typeface="Arial"/>
            </a:endParaRPr>
          </a:p>
        </p:txBody>
      </p:sp>
      <p:sp>
        <p:nvSpPr>
          <p:cNvPr id="469" name="Google Shape;469;g11db0a15894_0_51"/>
          <p:cNvSpPr txBox="1"/>
          <p:nvPr/>
        </p:nvSpPr>
        <p:spPr>
          <a:xfrm>
            <a:off x="6739125" y="1332850"/>
            <a:ext cx="1938900" cy="75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1 Count: 2</a:t>
            </a:r>
            <a:endParaRPr b="0" i="0" sz="1200" u="none" cap="none" strike="noStrike">
              <a:solidFill>
                <a:schemeClr val="dk2"/>
              </a:solidFill>
              <a:latin typeface="Helvetica Neue"/>
              <a:ea typeface="Helvetica Neue"/>
              <a:cs typeface="Helvetica Neue"/>
              <a:sym typeface="Helvetica Neue"/>
            </a:endParaRPr>
          </a:p>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 Count: 0</a:t>
            </a:r>
            <a:endParaRPr b="0" i="0" sz="1200" u="none" cap="none" strike="noStrike">
              <a:solidFill>
                <a:schemeClr val="dk2"/>
              </a:solidFill>
              <a:latin typeface="Helvetica Neue"/>
              <a:ea typeface="Helvetica Neue"/>
              <a:cs typeface="Helvetica Neue"/>
              <a:sym typeface="Helvetica Neue"/>
            </a:endParaRPr>
          </a:p>
        </p:txBody>
      </p:sp>
      <p:sp>
        <p:nvSpPr>
          <p:cNvPr id="470" name="Google Shape;470;g11db0a15894_0_51"/>
          <p:cNvSpPr txBox="1"/>
          <p:nvPr/>
        </p:nvSpPr>
        <p:spPr>
          <a:xfrm>
            <a:off x="6713225" y="929650"/>
            <a:ext cx="158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Partition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11db0a15894_0_70"/>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476" name="Google Shape;476;g11db0a15894_0_70"/>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BVH Construction</a:t>
            </a:r>
            <a:endParaRPr>
              <a:latin typeface="Helvetica Neue"/>
              <a:ea typeface="Helvetica Neue"/>
              <a:cs typeface="Helvetica Neue"/>
              <a:sym typeface="Helvetica Neue"/>
            </a:endParaRPr>
          </a:p>
        </p:txBody>
      </p:sp>
      <p:sp>
        <p:nvSpPr>
          <p:cNvPr id="477" name="Google Shape;477;g11db0a15894_0_70"/>
          <p:cNvSpPr txBox="1"/>
          <p:nvPr/>
        </p:nvSpPr>
        <p:spPr>
          <a:xfrm>
            <a:off x="3822600" y="2186825"/>
            <a:ext cx="5142000" cy="167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For axis </a:t>
            </a:r>
            <a:r>
              <a:rPr b="1" i="0" lang="en" sz="1000" u="none" cap="none" strike="noStrike">
                <a:solidFill>
                  <a:srgbClr val="0C343D"/>
                </a:solidFill>
                <a:latin typeface="Fira Code"/>
                <a:ea typeface="Fira Code"/>
                <a:cs typeface="Fira Code"/>
                <a:sym typeface="Fira Code"/>
              </a:rPr>
              <a:t>x,y,z:</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Initialize buckets</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primitive p in node:</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 = compute_bucket(p.centroid)			</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a:t>
            </a:r>
            <a:r>
              <a:rPr b="0" i="0" lang="en" sz="1000" u="none" cap="none" strike="noStrike">
                <a:solidFill>
                  <a:srgbClr val="7253ED"/>
                </a:solidFill>
                <a:latin typeface="Fira Code"/>
                <a:ea typeface="Fira Code"/>
                <a:cs typeface="Fira Code"/>
                <a:sym typeface="Fira Code"/>
              </a:rPr>
              <a:t>   B.bbox.enclose(p.bbox)</a:t>
            </a:r>
            <a:endParaRPr b="0" i="0" sz="1000" u="none" cap="none" strike="noStrike">
              <a:solidFill>
                <a:srgbClr val="7253E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7253ED"/>
                </a:solidFill>
                <a:latin typeface="Fira Code"/>
                <a:ea typeface="Fira Code"/>
                <a:cs typeface="Fira Code"/>
                <a:sym typeface="Fira Code"/>
              </a:rPr>
              <a:t>        B.prim_count++</a:t>
            </a:r>
            <a:endParaRPr b="0" i="0" sz="1000" u="none" cap="none" strike="noStrike">
              <a:solidFill>
                <a:srgbClr val="7253E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a:t>
            </a:r>
            <a:r>
              <a:rPr b="0" i="0" lang="en" sz="1000" u="none" cap="none" strike="noStrike">
                <a:solidFill>
                  <a:srgbClr val="FF0000"/>
                </a:solidFill>
                <a:latin typeface="Fira Code"/>
                <a:ea typeface="Fira Code"/>
                <a:cs typeface="Fira Code"/>
                <a:sym typeface="Fira Code"/>
              </a:rPr>
              <a:t>For each of |B| - 1 possible partitions </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Fira Code"/>
                <a:ea typeface="Fira Code"/>
                <a:cs typeface="Fira Code"/>
                <a:sym typeface="Fira Code"/>
              </a:rPr>
              <a:t>        Evaluate cost (SAH), keep track of lowest cost partition</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Recurse on lowest cost partition found (or make node leaf)</a:t>
            </a:r>
            <a:endParaRPr b="0" i="0" sz="1000" u="none" cap="none" strike="noStrike">
              <a:solidFill>
                <a:srgbClr val="0C343D"/>
              </a:solidFill>
              <a:latin typeface="Fira Code"/>
              <a:ea typeface="Fira Code"/>
              <a:cs typeface="Fira Code"/>
              <a:sym typeface="Fira Code"/>
            </a:endParaRPr>
          </a:p>
        </p:txBody>
      </p:sp>
      <p:sp>
        <p:nvSpPr>
          <p:cNvPr id="478" name="Google Shape;478;g11db0a15894_0_70"/>
          <p:cNvSpPr/>
          <p:nvPr/>
        </p:nvSpPr>
        <p:spPr>
          <a:xfrm>
            <a:off x="461525" y="2105225"/>
            <a:ext cx="3078000" cy="2091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9" name="Google Shape;479;g11db0a15894_0_70"/>
          <p:cNvCxnSpPr/>
          <p:nvPr/>
        </p:nvCxnSpPr>
        <p:spPr>
          <a:xfrm>
            <a:off x="1530400" y="1964375"/>
            <a:ext cx="0" cy="2373300"/>
          </a:xfrm>
          <a:prstGeom prst="straightConnector1">
            <a:avLst/>
          </a:prstGeom>
          <a:noFill/>
          <a:ln cap="flat" cmpd="sng" w="28575">
            <a:solidFill>
              <a:srgbClr val="3C78D8"/>
            </a:solidFill>
            <a:prstDash val="dash"/>
            <a:round/>
            <a:headEnd len="sm" w="sm" type="none"/>
            <a:tailEnd len="sm" w="sm" type="none"/>
          </a:ln>
        </p:spPr>
      </p:cxnSp>
      <p:sp>
        <p:nvSpPr>
          <p:cNvPr id="480" name="Google Shape;480;g11db0a15894_0_70"/>
          <p:cNvSpPr/>
          <p:nvPr/>
        </p:nvSpPr>
        <p:spPr>
          <a:xfrm>
            <a:off x="591300" y="2533300"/>
            <a:ext cx="1092600" cy="75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11db0a15894_0_70"/>
          <p:cNvSpPr/>
          <p:nvPr/>
        </p:nvSpPr>
        <p:spPr>
          <a:xfrm rot="-2392468">
            <a:off x="578848" y="2339143"/>
            <a:ext cx="990161" cy="716482"/>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11db0a15894_0_70"/>
          <p:cNvSpPr/>
          <p:nvPr/>
        </p:nvSpPr>
        <p:spPr>
          <a:xfrm rot="-2392468">
            <a:off x="1355548" y="3190693"/>
            <a:ext cx="990161" cy="716482"/>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11db0a15894_0_70"/>
          <p:cNvSpPr/>
          <p:nvPr/>
        </p:nvSpPr>
        <p:spPr>
          <a:xfrm>
            <a:off x="1368000" y="3384850"/>
            <a:ext cx="1092600" cy="75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11db0a15894_0_70"/>
          <p:cNvSpPr txBox="1"/>
          <p:nvPr/>
        </p:nvSpPr>
        <p:spPr>
          <a:xfrm>
            <a:off x="3969250" y="1332850"/>
            <a:ext cx="1938900" cy="75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1 Count: 1</a:t>
            </a:r>
            <a:endParaRPr b="0" i="0" sz="1200" u="none" cap="none" strike="noStrike">
              <a:solidFill>
                <a:schemeClr val="dk2"/>
              </a:solidFill>
              <a:latin typeface="Helvetica Neue"/>
              <a:ea typeface="Helvetica Neue"/>
              <a:cs typeface="Helvetica Neue"/>
              <a:sym typeface="Helvetica Neue"/>
            </a:endParaRPr>
          </a:p>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 Count: 1</a:t>
            </a:r>
            <a:br>
              <a:rPr b="0" i="0" lang="en" sz="1200" u="none" cap="none" strike="noStrike">
                <a:solidFill>
                  <a:schemeClr val="dk2"/>
                </a:solidFill>
                <a:latin typeface="Helvetica Neue"/>
                <a:ea typeface="Helvetica Neue"/>
                <a:cs typeface="Helvetica Neue"/>
                <a:sym typeface="Helvetica Neue"/>
              </a:rPr>
            </a:br>
            <a:r>
              <a:rPr b="0" i="0" lang="en" sz="1200" u="none" cap="none" strike="noStrike">
                <a:solidFill>
                  <a:srgbClr val="FF0000"/>
                </a:solidFill>
                <a:latin typeface="Helvetica Neue"/>
                <a:ea typeface="Helvetica Neue"/>
                <a:cs typeface="Helvetica Neue"/>
                <a:sym typeface="Helvetica Neue"/>
              </a:rPr>
              <a:t>SAH = big</a:t>
            </a:r>
            <a:endParaRPr b="0" i="0" sz="1200" u="none" cap="none" strike="noStrike">
              <a:solidFill>
                <a:srgbClr val="FF0000"/>
              </a:solidFill>
              <a:latin typeface="Helvetica Neue"/>
              <a:ea typeface="Helvetica Neue"/>
              <a:cs typeface="Helvetica Neue"/>
              <a:sym typeface="Helvetica Neue"/>
            </a:endParaRPr>
          </a:p>
        </p:txBody>
      </p:sp>
      <p:sp>
        <p:nvSpPr>
          <p:cNvPr id="485" name="Google Shape;485;g11db0a15894_0_70"/>
          <p:cNvSpPr txBox="1"/>
          <p:nvPr/>
        </p:nvSpPr>
        <p:spPr>
          <a:xfrm>
            <a:off x="526925" y="20891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FF0000"/>
                </a:solidFill>
                <a:latin typeface="Helvetica Neue"/>
                <a:ea typeface="Helvetica Neue"/>
                <a:cs typeface="Helvetica Neue"/>
                <a:sym typeface="Helvetica Neue"/>
              </a:rPr>
              <a:t>Bucket 1</a:t>
            </a:r>
            <a:endParaRPr b="0" i="0" sz="800" u="none" cap="none" strike="noStrike">
              <a:solidFill>
                <a:srgbClr val="FF0000"/>
              </a:solidFill>
              <a:latin typeface="Arial"/>
              <a:ea typeface="Arial"/>
              <a:cs typeface="Arial"/>
              <a:sym typeface="Arial"/>
            </a:endParaRPr>
          </a:p>
        </p:txBody>
      </p:sp>
      <p:sp>
        <p:nvSpPr>
          <p:cNvPr id="486" name="Google Shape;486;g11db0a15894_0_70"/>
          <p:cNvSpPr txBox="1"/>
          <p:nvPr/>
        </p:nvSpPr>
        <p:spPr>
          <a:xfrm>
            <a:off x="2599325" y="21112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a:t>
            </a:r>
            <a:endParaRPr b="0" i="0" sz="800" u="none" cap="none" strike="noStrike">
              <a:solidFill>
                <a:srgbClr val="000000"/>
              </a:solidFill>
              <a:latin typeface="Arial"/>
              <a:ea typeface="Arial"/>
              <a:cs typeface="Arial"/>
              <a:sym typeface="Arial"/>
            </a:endParaRPr>
          </a:p>
        </p:txBody>
      </p:sp>
      <p:sp>
        <p:nvSpPr>
          <p:cNvPr id="487" name="Google Shape;487;g11db0a15894_0_70"/>
          <p:cNvSpPr txBox="1"/>
          <p:nvPr/>
        </p:nvSpPr>
        <p:spPr>
          <a:xfrm>
            <a:off x="3943350" y="929650"/>
            <a:ext cx="158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Partition 1</a:t>
            </a:r>
            <a:endParaRPr b="0" i="0" sz="1400" u="none" cap="none" strike="noStrike">
              <a:solidFill>
                <a:srgbClr val="000000"/>
              </a:solidFill>
              <a:latin typeface="Arial"/>
              <a:ea typeface="Arial"/>
              <a:cs typeface="Arial"/>
              <a:sym typeface="Arial"/>
            </a:endParaRPr>
          </a:p>
        </p:txBody>
      </p:sp>
      <p:sp>
        <p:nvSpPr>
          <p:cNvPr id="488" name="Google Shape;488;g11db0a15894_0_70"/>
          <p:cNvSpPr txBox="1"/>
          <p:nvPr/>
        </p:nvSpPr>
        <p:spPr>
          <a:xfrm>
            <a:off x="6739125" y="1332850"/>
            <a:ext cx="1938900" cy="75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1 Count: 2</a:t>
            </a:r>
            <a:endParaRPr b="0" i="0" sz="1200" u="none" cap="none" strike="noStrike">
              <a:solidFill>
                <a:schemeClr val="dk2"/>
              </a:solidFill>
              <a:latin typeface="Helvetica Neue"/>
              <a:ea typeface="Helvetica Neue"/>
              <a:cs typeface="Helvetica Neue"/>
              <a:sym typeface="Helvetica Neue"/>
            </a:endParaRPr>
          </a:p>
          <a:p>
            <a:pPr indent="0" lvl="0" marL="0" marR="0" rtl="0" algn="ctr">
              <a:lnSpc>
                <a:spcPct val="115000"/>
              </a:lnSpc>
              <a:spcBef>
                <a:spcPts val="0"/>
              </a:spcBef>
              <a:spcAft>
                <a:spcPts val="1600"/>
              </a:spcAft>
              <a:buClr>
                <a:srgbClr val="000000"/>
              </a:buClr>
              <a:buSzPts val="1200"/>
              <a:buFont typeface="Arial"/>
              <a:buNone/>
            </a:pPr>
            <a:r>
              <a:rPr b="0" i="0" lang="en" sz="1200" u="none" cap="none" strike="noStrike">
                <a:solidFill>
                  <a:schemeClr val="dk2"/>
                </a:solidFill>
                <a:latin typeface="Helvetica Neue"/>
                <a:ea typeface="Helvetica Neue"/>
                <a:cs typeface="Helvetica Neue"/>
                <a:sym typeface="Helvetica Neue"/>
              </a:rPr>
              <a:t>Bucket 2 Count: 0</a:t>
            </a:r>
            <a:br>
              <a:rPr b="0" i="0" lang="en" sz="1200" u="none" cap="none" strike="noStrike">
                <a:solidFill>
                  <a:schemeClr val="dk2"/>
                </a:solidFill>
                <a:latin typeface="Helvetica Neue"/>
                <a:ea typeface="Helvetica Neue"/>
                <a:cs typeface="Helvetica Neue"/>
                <a:sym typeface="Helvetica Neue"/>
              </a:rPr>
            </a:br>
            <a:r>
              <a:rPr b="0" i="0" lang="en" sz="1200" u="none" cap="none" strike="noStrike">
                <a:solidFill>
                  <a:srgbClr val="FF0000"/>
                </a:solidFill>
                <a:latin typeface="Helvetica Neue"/>
                <a:ea typeface="Helvetica Neue"/>
                <a:cs typeface="Helvetica Neue"/>
                <a:sym typeface="Helvetica Neue"/>
              </a:rPr>
              <a:t>SAH = small</a:t>
            </a:r>
            <a:endParaRPr b="0" i="0" sz="1200" u="none" cap="none" strike="noStrike">
              <a:solidFill>
                <a:srgbClr val="FF0000"/>
              </a:solidFill>
              <a:latin typeface="Helvetica Neue"/>
              <a:ea typeface="Helvetica Neue"/>
              <a:cs typeface="Helvetica Neue"/>
              <a:sym typeface="Helvetica Neue"/>
            </a:endParaRPr>
          </a:p>
        </p:txBody>
      </p:sp>
      <p:sp>
        <p:nvSpPr>
          <p:cNvPr id="489" name="Google Shape;489;g11db0a15894_0_70"/>
          <p:cNvSpPr txBox="1"/>
          <p:nvPr/>
        </p:nvSpPr>
        <p:spPr>
          <a:xfrm>
            <a:off x="6713225" y="929650"/>
            <a:ext cx="158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Partition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311700" y="557275"/>
            <a:ext cx="8520600" cy="91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latin typeface="Exo"/>
                <a:ea typeface="Exo"/>
                <a:cs typeface="Exo"/>
                <a:sym typeface="Exo"/>
              </a:rPr>
              <a:t>PathTracer</a:t>
            </a:r>
            <a:endParaRPr>
              <a:latin typeface="Exo"/>
              <a:ea typeface="Exo"/>
              <a:cs typeface="Exo"/>
              <a:sym typeface="Exo"/>
            </a:endParaRPr>
          </a:p>
        </p:txBody>
      </p:sp>
      <p:sp>
        <p:nvSpPr>
          <p:cNvPr id="67" name="Google Shape;67;p1"/>
          <p:cNvSpPr txBox="1"/>
          <p:nvPr>
            <p:ph idx="1" type="subTitle"/>
          </p:nvPr>
        </p:nvSpPr>
        <p:spPr>
          <a:xfrm>
            <a:off x="311700" y="1233925"/>
            <a:ext cx="8520600" cy="56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400">
                <a:latin typeface="Exo"/>
                <a:ea typeface="Exo"/>
                <a:cs typeface="Exo"/>
                <a:sym typeface="Exo"/>
              </a:rPr>
              <a:t>Finally you can put this on your resume</a:t>
            </a:r>
            <a:endParaRPr sz="1400">
              <a:latin typeface="Exo"/>
              <a:ea typeface="Exo"/>
              <a:cs typeface="Exo"/>
              <a:sym typeface="Exo"/>
            </a:endParaRPr>
          </a:p>
        </p:txBody>
      </p:sp>
      <p:pic>
        <p:nvPicPr>
          <p:cNvPr id="68" name="Google Shape;68;p1"/>
          <p:cNvPicPr preferRelativeResize="0"/>
          <p:nvPr/>
        </p:nvPicPr>
        <p:blipFill rotWithShape="1">
          <a:blip r:embed="rId3">
            <a:alphaModFix/>
          </a:blip>
          <a:srcRect b="0" l="0" r="0" t="0"/>
          <a:stretch/>
        </p:blipFill>
        <p:spPr>
          <a:xfrm>
            <a:off x="899475" y="2080075"/>
            <a:ext cx="2423533" cy="1817646"/>
          </a:xfrm>
          <a:prstGeom prst="rect">
            <a:avLst/>
          </a:prstGeom>
          <a:noFill/>
          <a:ln>
            <a:noFill/>
          </a:ln>
        </p:spPr>
      </p:pic>
      <p:pic>
        <p:nvPicPr>
          <p:cNvPr id="69" name="Google Shape;69;p1"/>
          <p:cNvPicPr preferRelativeResize="0"/>
          <p:nvPr/>
        </p:nvPicPr>
        <p:blipFill rotWithShape="1">
          <a:blip r:embed="rId4">
            <a:alphaModFix/>
          </a:blip>
          <a:srcRect b="0" l="4152" r="8784" t="0"/>
          <a:stretch/>
        </p:blipFill>
        <p:spPr>
          <a:xfrm>
            <a:off x="6191987" y="2080075"/>
            <a:ext cx="1962200" cy="1817650"/>
          </a:xfrm>
          <a:prstGeom prst="rect">
            <a:avLst/>
          </a:prstGeom>
          <a:noFill/>
          <a:ln>
            <a:noFill/>
          </a:ln>
        </p:spPr>
      </p:pic>
      <p:pic>
        <p:nvPicPr>
          <p:cNvPr id="70" name="Google Shape;70;p1"/>
          <p:cNvPicPr preferRelativeResize="0"/>
          <p:nvPr/>
        </p:nvPicPr>
        <p:blipFill rotWithShape="1">
          <a:blip r:embed="rId5">
            <a:alphaModFix/>
          </a:blip>
          <a:srcRect b="0" l="0" r="0" t="0"/>
          <a:stretch/>
        </p:blipFill>
        <p:spPr>
          <a:xfrm>
            <a:off x="3376675" y="2080075"/>
            <a:ext cx="2723076" cy="18176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4"/>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495" name="Google Shape;495;p24"/>
          <p:cNvSpPr txBox="1"/>
          <p:nvPr/>
        </p:nvSpPr>
        <p:spPr>
          <a:xfrm>
            <a:off x="3822600" y="2186825"/>
            <a:ext cx="5142000" cy="167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C343D"/>
                </a:solidFill>
                <a:latin typeface="Fira Code"/>
                <a:ea typeface="Fira Code"/>
                <a:cs typeface="Fira Code"/>
                <a:sym typeface="Fira Code"/>
              </a:rPr>
              <a:t>For axis </a:t>
            </a:r>
            <a:r>
              <a:rPr b="1" i="0" lang="en" sz="1000" u="none" cap="none" strike="noStrike">
                <a:solidFill>
                  <a:srgbClr val="0C343D"/>
                </a:solidFill>
                <a:latin typeface="Fira Code"/>
                <a:ea typeface="Fira Code"/>
                <a:cs typeface="Fira Code"/>
                <a:sym typeface="Fira Code"/>
              </a:rPr>
              <a:t>x,y,z:</a:t>
            </a:r>
            <a:endParaRPr b="0" i="0" sz="10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Initialize buckets</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primitive p in node:</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 = compute_bucket(p.centroid)			</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B.bbox.enclose(p.bbox)</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674EA7"/>
                </a:solidFill>
                <a:latin typeface="Fira Code"/>
                <a:ea typeface="Fira Code"/>
                <a:cs typeface="Fira Code"/>
                <a:sym typeface="Fira Code"/>
              </a:rPr>
              <a:t>        B.prim_count++</a:t>
            </a:r>
            <a:endParaRPr b="0" i="0" sz="1000" u="none" cap="none" strike="noStrike">
              <a:solidFill>
                <a:srgbClr val="674EA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C4587"/>
                </a:solidFill>
                <a:latin typeface="Fira Code"/>
                <a:ea typeface="Fira Code"/>
                <a:cs typeface="Fira Code"/>
                <a:sym typeface="Fira Code"/>
              </a:rPr>
              <a:t>    For each of |B| - 1 possible partitions </a:t>
            </a:r>
            <a:endParaRPr b="0" i="0" sz="10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        </a:t>
            </a:r>
            <a:r>
              <a:rPr b="0" i="0" lang="en" sz="1000" u="none" cap="none" strike="noStrike">
                <a:solidFill>
                  <a:srgbClr val="351C75"/>
                </a:solidFill>
                <a:latin typeface="Fira Code"/>
                <a:ea typeface="Fira Code"/>
                <a:cs typeface="Fira Code"/>
                <a:sym typeface="Fira Code"/>
              </a:rPr>
              <a:t>Evaluate cost (SAH), keep track of lowest cost partition</a:t>
            </a:r>
            <a:endParaRPr b="0" i="0" sz="1000" u="none" cap="none" strike="noStrike">
              <a:solidFill>
                <a:srgbClr val="351C75"/>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0000"/>
                </a:solidFill>
                <a:latin typeface="Fira Code"/>
                <a:ea typeface="Fira Code"/>
                <a:cs typeface="Fira Code"/>
                <a:sym typeface="Fira Code"/>
              </a:rPr>
              <a:t>Recurse on lowest cost partition found (or make node leaf)</a:t>
            </a:r>
            <a:endParaRPr b="0" i="0" sz="1000" u="none" cap="none" strike="noStrike">
              <a:solidFill>
                <a:srgbClr val="FF0000"/>
              </a:solidFill>
              <a:latin typeface="Fira Code"/>
              <a:ea typeface="Fira Code"/>
              <a:cs typeface="Fira Code"/>
              <a:sym typeface="Fira Code"/>
            </a:endParaRPr>
          </a:p>
        </p:txBody>
      </p:sp>
      <p:sp>
        <p:nvSpPr>
          <p:cNvPr id="496" name="Google Shape;496;p24"/>
          <p:cNvSpPr/>
          <p:nvPr/>
        </p:nvSpPr>
        <p:spPr>
          <a:xfrm>
            <a:off x="461525" y="2105225"/>
            <a:ext cx="3078000" cy="20916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4"/>
          <p:cNvSpPr/>
          <p:nvPr/>
        </p:nvSpPr>
        <p:spPr>
          <a:xfrm>
            <a:off x="591300" y="2533300"/>
            <a:ext cx="1092600" cy="756300"/>
          </a:xfrm>
          <a:prstGeom prst="rect">
            <a:avLst/>
          </a:prstGeom>
          <a:no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4"/>
          <p:cNvSpPr/>
          <p:nvPr/>
        </p:nvSpPr>
        <p:spPr>
          <a:xfrm rot="-2392468">
            <a:off x="578919" y="233910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4"/>
          <p:cNvSpPr/>
          <p:nvPr/>
        </p:nvSpPr>
        <p:spPr>
          <a:xfrm rot="-2392468">
            <a:off x="1355619" y="3190657"/>
            <a:ext cx="990161" cy="716637"/>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4"/>
          <p:cNvSpPr/>
          <p:nvPr/>
        </p:nvSpPr>
        <p:spPr>
          <a:xfrm>
            <a:off x="1368000" y="3384850"/>
            <a:ext cx="1092600" cy="756300"/>
          </a:xfrm>
          <a:prstGeom prst="rect">
            <a:avLst/>
          </a:prstGeom>
          <a:no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4"/>
          <p:cNvSpPr/>
          <p:nvPr/>
        </p:nvSpPr>
        <p:spPr>
          <a:xfrm>
            <a:off x="600250" y="2515725"/>
            <a:ext cx="1860300" cy="16254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2" name="Google Shape;502;p24"/>
          <p:cNvCxnSpPr>
            <a:stCxn id="501" idx="1"/>
            <a:endCxn id="501" idx="3"/>
          </p:cNvCxnSpPr>
          <p:nvPr/>
        </p:nvCxnSpPr>
        <p:spPr>
          <a:xfrm>
            <a:off x="600250" y="3328425"/>
            <a:ext cx="1860300" cy="0"/>
          </a:xfrm>
          <a:prstGeom prst="straightConnector1">
            <a:avLst/>
          </a:prstGeom>
          <a:noFill/>
          <a:ln cap="flat" cmpd="sng" w="28575">
            <a:solidFill>
              <a:srgbClr val="FF0000"/>
            </a:solidFill>
            <a:prstDash val="dash"/>
            <a:round/>
            <a:headEnd len="sm" w="sm" type="none"/>
            <a:tailEnd len="sm" w="sm" type="none"/>
          </a:ln>
        </p:spPr>
      </p:cxnSp>
      <p:sp>
        <p:nvSpPr>
          <p:cNvPr id="503" name="Google Shape;503;p24"/>
          <p:cNvSpPr txBox="1"/>
          <p:nvPr>
            <p:ph idx="1" type="body"/>
          </p:nvPr>
        </p:nvSpPr>
        <p:spPr>
          <a:xfrm>
            <a:off x="387900" y="1152475"/>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BVH Construction</a:t>
            </a:r>
            <a:endParaRPr>
              <a:latin typeface="Helvetica Neue"/>
              <a:ea typeface="Helvetica Neue"/>
              <a:cs typeface="Helvetica Neue"/>
              <a:sym typeface="Helvetica Neue"/>
            </a:endParaRPr>
          </a:p>
        </p:txBody>
      </p:sp>
      <p:sp>
        <p:nvSpPr>
          <p:cNvPr id="504" name="Google Shape;504;p24"/>
          <p:cNvSpPr txBox="1"/>
          <p:nvPr/>
        </p:nvSpPr>
        <p:spPr>
          <a:xfrm>
            <a:off x="1669925" y="30035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434343"/>
                </a:solidFill>
                <a:latin typeface="Helvetica Neue"/>
                <a:ea typeface="Helvetica Neue"/>
                <a:cs typeface="Helvetica Neue"/>
                <a:sym typeface="Helvetica Neue"/>
              </a:rPr>
              <a:t>Bucket 1</a:t>
            </a:r>
            <a:endParaRPr b="0" i="0" sz="800" u="none" cap="none" strike="noStrike">
              <a:solidFill>
                <a:srgbClr val="434343"/>
              </a:solidFill>
              <a:latin typeface="Arial"/>
              <a:ea typeface="Arial"/>
              <a:cs typeface="Arial"/>
              <a:sym typeface="Arial"/>
            </a:endParaRPr>
          </a:p>
        </p:txBody>
      </p:sp>
      <p:sp>
        <p:nvSpPr>
          <p:cNvPr id="505" name="Google Shape;505;p24"/>
          <p:cNvSpPr txBox="1"/>
          <p:nvPr/>
        </p:nvSpPr>
        <p:spPr>
          <a:xfrm>
            <a:off x="603125" y="3308350"/>
            <a:ext cx="864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rgbClr val="434343"/>
                </a:solidFill>
                <a:latin typeface="Helvetica Neue"/>
                <a:ea typeface="Helvetica Neue"/>
                <a:cs typeface="Helvetica Neue"/>
                <a:sym typeface="Helvetica Neue"/>
              </a:rPr>
              <a:t>Bucket 2</a:t>
            </a:r>
            <a:endParaRPr b="0" i="0" sz="800" u="none" cap="none" strike="noStrike">
              <a:solidFill>
                <a:srgbClr val="434343"/>
              </a:solidFill>
              <a:latin typeface="Arial"/>
              <a:ea typeface="Arial"/>
              <a:cs typeface="Arial"/>
              <a:sym typeface="Arial"/>
            </a:endParaRPr>
          </a:p>
        </p:txBody>
      </p:sp>
      <p:sp>
        <p:nvSpPr>
          <p:cNvPr id="506" name="Google Shape;506;p24"/>
          <p:cNvSpPr txBox="1"/>
          <p:nvPr/>
        </p:nvSpPr>
        <p:spPr>
          <a:xfrm>
            <a:off x="4224725" y="3856925"/>
            <a:ext cx="37029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0000"/>
                </a:solidFill>
                <a:latin typeface="Helvetica Neue"/>
                <a:ea typeface="Helvetica Neue"/>
                <a:cs typeface="Helvetica Neue"/>
                <a:sym typeface="Helvetica Neue"/>
              </a:rPr>
              <a:t>(stop if number of primitives &lt;= max_leaf_size)</a:t>
            </a:r>
            <a:endParaRPr b="0" i="0" sz="1100" u="none" cap="none" strike="noStrike">
              <a:solidFill>
                <a:srgbClr val="FF0000"/>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1db0a15894_0_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Another way to think about it</a:t>
            </a:r>
            <a:endParaRPr>
              <a:latin typeface="Exo"/>
              <a:ea typeface="Exo"/>
              <a:cs typeface="Exo"/>
              <a:sym typeface="Exo"/>
            </a:endParaRPr>
          </a:p>
        </p:txBody>
      </p:sp>
      <p:pic>
        <p:nvPicPr>
          <p:cNvPr id="512" name="Google Shape;512;g11db0a15894_0_37"/>
          <p:cNvPicPr preferRelativeResize="0"/>
          <p:nvPr/>
        </p:nvPicPr>
        <p:blipFill rotWithShape="1">
          <a:blip r:embed="rId3">
            <a:alphaModFix/>
          </a:blip>
          <a:srcRect b="0" l="0" r="0" t="0"/>
          <a:stretch/>
        </p:blipFill>
        <p:spPr>
          <a:xfrm>
            <a:off x="152400" y="1170125"/>
            <a:ext cx="8839197" cy="3475879"/>
          </a:xfrm>
          <a:prstGeom prst="rect">
            <a:avLst/>
          </a:prstGeom>
          <a:noFill/>
          <a:ln>
            <a:noFill/>
          </a:ln>
        </p:spPr>
      </p:pic>
      <p:sp>
        <p:nvSpPr>
          <p:cNvPr id="513" name="Google Shape;513;g11db0a15894_0_37"/>
          <p:cNvSpPr/>
          <p:nvPr/>
        </p:nvSpPr>
        <p:spPr>
          <a:xfrm>
            <a:off x="6023600" y="358641"/>
            <a:ext cx="2076300" cy="13662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11db0a15894_0_37"/>
          <p:cNvSpPr/>
          <p:nvPr/>
        </p:nvSpPr>
        <p:spPr>
          <a:xfrm>
            <a:off x="6111149" y="638274"/>
            <a:ext cx="737100" cy="494100"/>
          </a:xfrm>
          <a:prstGeom prst="rect">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11db0a15894_0_37"/>
          <p:cNvSpPr/>
          <p:nvPr/>
        </p:nvSpPr>
        <p:spPr>
          <a:xfrm rot="-2338649">
            <a:off x="6107079" y="508272"/>
            <a:ext cx="659126" cy="474332"/>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11db0a15894_0_37"/>
          <p:cNvSpPr/>
          <p:nvPr/>
        </p:nvSpPr>
        <p:spPr>
          <a:xfrm>
            <a:off x="6635130" y="1194534"/>
            <a:ext cx="737100" cy="494100"/>
          </a:xfrm>
          <a:prstGeom prst="rect">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11db0a15894_0_37"/>
          <p:cNvSpPr/>
          <p:nvPr/>
        </p:nvSpPr>
        <p:spPr>
          <a:xfrm rot="-2338649">
            <a:off x="6631059" y="1064533"/>
            <a:ext cx="659126" cy="474332"/>
          </a:xfrm>
          <a:prstGeom prst="triangle">
            <a:avLst>
              <a:gd fmla="val 19824"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8" name="Google Shape;518;g11db0a15894_0_37"/>
          <p:cNvCxnSpPr/>
          <p:nvPr/>
        </p:nvCxnSpPr>
        <p:spPr>
          <a:xfrm>
            <a:off x="6702002" y="274325"/>
            <a:ext cx="0" cy="1550400"/>
          </a:xfrm>
          <a:prstGeom prst="straightConnector1">
            <a:avLst/>
          </a:prstGeom>
          <a:noFill/>
          <a:ln cap="flat" cmpd="sng" w="28575">
            <a:solidFill>
              <a:srgbClr val="3C78D8"/>
            </a:solidFill>
            <a:prstDash val="dash"/>
            <a:round/>
            <a:headEnd len="sm" w="sm" type="none"/>
            <a:tailEnd len="sm" w="sm" type="none"/>
          </a:ln>
        </p:spPr>
      </p:cxnSp>
      <p:cxnSp>
        <p:nvCxnSpPr>
          <p:cNvPr id="519" name="Google Shape;519;g11db0a15894_0_37"/>
          <p:cNvCxnSpPr/>
          <p:nvPr/>
        </p:nvCxnSpPr>
        <p:spPr>
          <a:xfrm>
            <a:off x="7421692" y="274325"/>
            <a:ext cx="0" cy="1550400"/>
          </a:xfrm>
          <a:prstGeom prst="straightConnector1">
            <a:avLst/>
          </a:prstGeom>
          <a:noFill/>
          <a:ln cap="flat" cmpd="sng" w="28575">
            <a:solidFill>
              <a:srgbClr val="3C78D8"/>
            </a:solidFill>
            <a:prstDash val="dash"/>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1db0a15894_0_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Helpful functions!</a:t>
            </a:r>
            <a:endParaRPr>
              <a:latin typeface="Exo"/>
              <a:ea typeface="Exo"/>
              <a:cs typeface="Exo"/>
              <a:sym typeface="Exo"/>
            </a:endParaRPr>
          </a:p>
        </p:txBody>
      </p:sp>
      <p:sp>
        <p:nvSpPr>
          <p:cNvPr id="525" name="Google Shape;525;g11db0a15894_0_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000">
                <a:solidFill>
                  <a:srgbClr val="5C5962"/>
                </a:solidFill>
                <a:highlight>
                  <a:srgbClr val="FFFFFF"/>
                </a:highlight>
                <a:latin typeface="Roboto"/>
                <a:ea typeface="Roboto"/>
                <a:cs typeface="Roboto"/>
                <a:sym typeface="Roboto"/>
              </a:rPr>
              <a:t> </a:t>
            </a:r>
            <a:r>
              <a:rPr lang="en" sz="2000">
                <a:solidFill>
                  <a:srgbClr val="7253ED"/>
                </a:solidFill>
                <a:highlight>
                  <a:srgbClr val="FFFFFF"/>
                </a:highlight>
                <a:uFill>
                  <a:noFill/>
                </a:uFill>
                <a:latin typeface="Roboto"/>
                <a:ea typeface="Roboto"/>
                <a:cs typeface="Roboto"/>
                <a:sym typeface="Roboto"/>
                <a:hlinkClick r:id="rId3">
                  <a:extLst>
                    <a:ext uri="{A12FA001-AC4F-418D-AE19-62706E023703}">
                      <ahyp:hlinkClr val="tx"/>
                    </a:ext>
                  </a:extLst>
                </a:hlinkClick>
              </a:rPr>
              <a:t>Std::partition</a:t>
            </a:r>
            <a:endParaRPr sz="2600"/>
          </a:p>
          <a:p>
            <a:pPr indent="0" lvl="0" marL="0" rtl="0" algn="l">
              <a:lnSpc>
                <a:spcPct val="115000"/>
              </a:lnSpc>
              <a:spcBef>
                <a:spcPts val="0"/>
              </a:spcBef>
              <a:spcAft>
                <a:spcPts val="0"/>
              </a:spcAft>
              <a:buSzPts val="1800"/>
              <a:buNone/>
            </a:pPr>
            <a:r>
              <a:t/>
            </a:r>
            <a:endParaRPr sz="2600"/>
          </a:p>
          <a:p>
            <a:pPr indent="0" lvl="0" marL="0" rtl="0" algn="l">
              <a:lnSpc>
                <a:spcPct val="115000"/>
              </a:lnSpc>
              <a:spcBef>
                <a:spcPts val="0"/>
              </a:spcBef>
              <a:spcAft>
                <a:spcPts val="0"/>
              </a:spcAft>
              <a:buSzPts val="1800"/>
              <a:buNone/>
            </a:pPr>
            <a:r>
              <a:t/>
            </a:r>
            <a:endParaRPr sz="2600"/>
          </a:p>
          <a:p>
            <a:pPr indent="0" lvl="0" marL="0" rtl="0" algn="l">
              <a:lnSpc>
                <a:spcPct val="115000"/>
              </a:lnSpc>
              <a:spcBef>
                <a:spcPts val="0"/>
              </a:spcBef>
              <a:spcAft>
                <a:spcPts val="0"/>
              </a:spcAft>
              <a:buSzPts val="1800"/>
              <a:buNone/>
            </a:pPr>
            <a:r>
              <a:t/>
            </a:r>
            <a:endParaRPr sz="2600"/>
          </a:p>
          <a:p>
            <a:pPr indent="0" lvl="0" marL="0" rtl="0" algn="l">
              <a:lnSpc>
                <a:spcPct val="115000"/>
              </a:lnSpc>
              <a:spcBef>
                <a:spcPts val="0"/>
              </a:spcBef>
              <a:spcAft>
                <a:spcPts val="0"/>
              </a:spcAft>
              <a:buSzPts val="1800"/>
              <a:buNone/>
            </a:pPr>
            <a:r>
              <a:t/>
            </a:r>
            <a:endParaRPr sz="2600"/>
          </a:p>
          <a:p>
            <a:pPr indent="0" lvl="0" marL="0" rtl="0" algn="l">
              <a:lnSpc>
                <a:spcPct val="115000"/>
              </a:lnSpc>
              <a:spcBef>
                <a:spcPts val="0"/>
              </a:spcBef>
              <a:spcAft>
                <a:spcPts val="0"/>
              </a:spcAft>
              <a:buSzPts val="1800"/>
              <a:buNone/>
            </a:pPr>
            <a:r>
              <a:rPr lang="en" sz="1200">
                <a:solidFill>
                  <a:srgbClr val="5C5962"/>
                </a:solidFill>
                <a:highlight>
                  <a:srgbClr val="FFFFFF"/>
                </a:highlight>
                <a:latin typeface="Roboto"/>
                <a:ea typeface="Roboto"/>
                <a:cs typeface="Roboto"/>
                <a:sym typeface="Roboto"/>
              </a:rPr>
              <a:t>Note that the elements are not sorted within the subgroups themselves. You may want to use </a:t>
            </a:r>
            <a:r>
              <a:rPr lang="en" sz="1200">
                <a:solidFill>
                  <a:srgbClr val="7253ED"/>
                </a:solidFill>
                <a:highlight>
                  <a:srgbClr val="FFFFFF"/>
                </a:highlight>
                <a:uFill>
                  <a:noFill/>
                </a:uFill>
                <a:latin typeface="Roboto"/>
                <a:ea typeface="Roboto"/>
                <a:cs typeface="Roboto"/>
                <a:sym typeface="Roboto"/>
                <a:hlinkClick r:id="rId4">
                  <a:extLst>
                    <a:ext uri="{A12FA001-AC4F-418D-AE19-62706E023703}">
                      <ahyp:hlinkClr val="tx"/>
                    </a:ext>
                  </a:extLst>
                </a:hlinkClick>
              </a:rPr>
              <a:t>std::sort</a:t>
            </a:r>
            <a:r>
              <a:rPr lang="en" sz="1200">
                <a:solidFill>
                  <a:srgbClr val="5C5962"/>
                </a:solidFill>
                <a:highlight>
                  <a:srgbClr val="FFFFFF"/>
                </a:highlight>
                <a:latin typeface="Roboto"/>
                <a:ea typeface="Roboto"/>
                <a:cs typeface="Roboto"/>
                <a:sym typeface="Roboto"/>
              </a:rPr>
              <a:t> to sort them.</a:t>
            </a:r>
            <a:endParaRPr sz="2600"/>
          </a:p>
        </p:txBody>
      </p:sp>
      <p:pic>
        <p:nvPicPr>
          <p:cNvPr id="526" name="Google Shape;526;g11db0a15894_0_96"/>
          <p:cNvPicPr preferRelativeResize="0"/>
          <p:nvPr/>
        </p:nvPicPr>
        <p:blipFill rotWithShape="1">
          <a:blip r:embed="rId5">
            <a:alphaModFix/>
          </a:blip>
          <a:srcRect b="0" l="0" r="0" t="0"/>
          <a:stretch/>
        </p:blipFill>
        <p:spPr>
          <a:xfrm>
            <a:off x="449575" y="1578050"/>
            <a:ext cx="6663305" cy="269825"/>
          </a:xfrm>
          <a:prstGeom prst="rect">
            <a:avLst/>
          </a:prstGeom>
          <a:noFill/>
          <a:ln>
            <a:noFill/>
          </a:ln>
        </p:spPr>
      </p:pic>
      <p:pic>
        <p:nvPicPr>
          <p:cNvPr id="527" name="Google Shape;527;g11db0a15894_0_96"/>
          <p:cNvPicPr preferRelativeResize="0"/>
          <p:nvPr/>
        </p:nvPicPr>
        <p:blipFill rotWithShape="1">
          <a:blip r:embed="rId6">
            <a:alphaModFix/>
          </a:blip>
          <a:srcRect b="0" l="0" r="0" t="0"/>
          <a:stretch/>
        </p:blipFill>
        <p:spPr>
          <a:xfrm>
            <a:off x="449575" y="1924075"/>
            <a:ext cx="3562351" cy="1105425"/>
          </a:xfrm>
          <a:prstGeom prst="rect">
            <a:avLst/>
          </a:prstGeom>
          <a:noFill/>
          <a:ln>
            <a:noFill/>
          </a:ln>
        </p:spPr>
      </p:pic>
      <p:sp>
        <p:nvSpPr>
          <p:cNvPr id="528" name="Google Shape;528;g11db0a15894_0_96"/>
          <p:cNvSpPr txBox="1"/>
          <p:nvPr/>
        </p:nvSpPr>
        <p:spPr>
          <a:xfrm>
            <a:off x="4137675" y="2408200"/>
            <a:ext cx="2826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 </a:t>
            </a:r>
            <a:r>
              <a:rPr b="0" i="0" lang="en" sz="1200" u="none" cap="none" strike="noStrike">
                <a:solidFill>
                  <a:srgbClr val="000000"/>
                </a:solidFill>
                <a:latin typeface="Arial"/>
                <a:ea typeface="Arial"/>
                <a:cs typeface="Arial"/>
                <a:sym typeface="Arial"/>
              </a:rPr>
              <a:t>is where </a:t>
            </a:r>
            <a:r>
              <a:rPr b="0" i="0" lang="en" sz="1200" u="none" cap="none" strike="noStrike">
                <a:solidFill>
                  <a:srgbClr val="7253ED"/>
                </a:solidFill>
                <a:latin typeface="Arial"/>
                <a:ea typeface="Arial"/>
                <a:cs typeface="Arial"/>
                <a:sym typeface="Arial"/>
              </a:rPr>
              <a:t>auto </a:t>
            </a:r>
            <a:r>
              <a:rPr b="1" i="0" lang="en" sz="1200" u="none" cap="none" strike="noStrike">
                <a:solidFill>
                  <a:srgbClr val="000000"/>
                </a:solidFill>
                <a:latin typeface="Arial"/>
                <a:ea typeface="Arial"/>
                <a:cs typeface="Arial"/>
                <a:sym typeface="Arial"/>
              </a:rPr>
              <a:t>it </a:t>
            </a:r>
            <a:r>
              <a:rPr b="0" i="0" lang="en" sz="1200" u="none" cap="none" strike="noStrike">
                <a:solidFill>
                  <a:srgbClr val="000000"/>
                </a:solidFill>
                <a:latin typeface="Arial"/>
                <a:ea typeface="Arial"/>
                <a:cs typeface="Arial"/>
                <a:sym typeface="Arial"/>
              </a:rPr>
              <a:t>is at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11db0a15894_0_1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Exo"/>
                <a:ea typeface="Exo"/>
                <a:cs typeface="Exo"/>
                <a:sym typeface="Exo"/>
              </a:rPr>
              <a:t>Helpful functions!</a:t>
            </a:r>
            <a:endParaRPr/>
          </a:p>
        </p:txBody>
      </p:sp>
      <p:sp>
        <p:nvSpPr>
          <p:cNvPr id="534" name="Google Shape;534;g11db0a15894_0_10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7253ED"/>
                </a:solidFill>
              </a:rPr>
              <a:t>Bbox.enclose</a:t>
            </a:r>
            <a:r>
              <a:rPr lang="en"/>
              <a:t> - lets one box enclose another</a:t>
            </a:r>
            <a:endParaRPr/>
          </a:p>
          <a:p>
            <a:pPr indent="0" lvl="0" marL="0" rtl="0" algn="l">
              <a:lnSpc>
                <a:spcPct val="115000"/>
              </a:lnSpc>
              <a:spcBef>
                <a:spcPts val="0"/>
              </a:spcBef>
              <a:spcAft>
                <a:spcPts val="0"/>
              </a:spcAft>
              <a:buSzPts val="1800"/>
              <a:buNone/>
            </a:pPr>
            <a:r>
              <a:rPr lang="en">
                <a:solidFill>
                  <a:srgbClr val="7253ED"/>
                </a:solidFill>
              </a:rPr>
              <a:t>Bbox.center </a:t>
            </a:r>
            <a:r>
              <a:rPr lang="en"/>
              <a:t>- center of the box</a:t>
            </a:r>
            <a:endParaRPr/>
          </a:p>
          <a:p>
            <a:pPr indent="0" lvl="0" marL="0" rtl="0" algn="l">
              <a:lnSpc>
                <a:spcPct val="115000"/>
              </a:lnSpc>
              <a:spcBef>
                <a:spcPts val="0"/>
              </a:spcBef>
              <a:spcAft>
                <a:spcPts val="0"/>
              </a:spcAft>
              <a:buSzPts val="1800"/>
              <a:buNone/>
            </a:pPr>
            <a:r>
              <a:rPr lang="en">
                <a:solidFill>
                  <a:srgbClr val="7253ED"/>
                </a:solidFill>
              </a:rPr>
              <a:t>primitives(in build)</a:t>
            </a:r>
            <a:r>
              <a:rPr lang="en"/>
              <a:t> - vector/array of primitives</a:t>
            </a:r>
            <a:endParaRPr/>
          </a:p>
          <a:p>
            <a:pPr indent="0" lvl="0" marL="0" rtl="0" algn="l">
              <a:lnSpc>
                <a:spcPct val="115000"/>
              </a:lnSpc>
              <a:spcBef>
                <a:spcPts val="0"/>
              </a:spcBef>
              <a:spcAft>
                <a:spcPts val="0"/>
              </a:spcAft>
              <a:buSzPts val="1800"/>
              <a:buNone/>
            </a:pPr>
            <a:r>
              <a:rPr lang="en">
                <a:solidFill>
                  <a:srgbClr val="7253ED"/>
                </a:solidFill>
              </a:rPr>
              <a:t>Node</a:t>
            </a:r>
            <a:r>
              <a:rPr lang="en"/>
              <a:t> - used to construct the tree</a:t>
            </a:r>
            <a:endParaRPr/>
          </a:p>
          <a:p>
            <a:pPr indent="0" lvl="0" marL="0" rtl="0" algn="l">
              <a:lnSpc>
                <a:spcPct val="115000"/>
              </a:lnSpc>
              <a:spcBef>
                <a:spcPts val="0"/>
              </a:spcBef>
              <a:spcAft>
                <a:spcPts val="0"/>
              </a:spcAft>
              <a:buSzPts val="1800"/>
              <a:buNone/>
            </a:pPr>
            <a:r>
              <a:t/>
            </a:r>
            <a:endParaRPr/>
          </a:p>
        </p:txBody>
      </p:sp>
      <p:pic>
        <p:nvPicPr>
          <p:cNvPr id="535" name="Google Shape;535;g11db0a15894_0_106"/>
          <p:cNvPicPr preferRelativeResize="0"/>
          <p:nvPr/>
        </p:nvPicPr>
        <p:blipFill rotWithShape="1">
          <a:blip r:embed="rId3">
            <a:alphaModFix/>
          </a:blip>
          <a:srcRect b="0" l="0" r="0" t="0"/>
          <a:stretch/>
        </p:blipFill>
        <p:spPr>
          <a:xfrm>
            <a:off x="439094" y="2571744"/>
            <a:ext cx="3354601" cy="964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5"/>
          <p:cNvSpPr txBox="1"/>
          <p:nvPr>
            <p:ph type="title"/>
          </p:nvPr>
        </p:nvSpPr>
        <p:spPr>
          <a:xfrm>
            <a:off x="311700" y="445025"/>
            <a:ext cx="3078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541" name="Google Shape;541;p25"/>
          <p:cNvSpPr/>
          <p:nvPr/>
        </p:nvSpPr>
        <p:spPr>
          <a:xfrm rot="2110305">
            <a:off x="3932580" y="1277612"/>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5"/>
          <p:cNvSpPr/>
          <p:nvPr/>
        </p:nvSpPr>
        <p:spPr>
          <a:xfrm>
            <a:off x="3665100" y="1430863"/>
            <a:ext cx="1358100" cy="10965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5"/>
          <p:cNvSpPr/>
          <p:nvPr/>
        </p:nvSpPr>
        <p:spPr>
          <a:xfrm rot="2110305">
            <a:off x="3709905" y="3352087"/>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5"/>
          <p:cNvSpPr/>
          <p:nvPr/>
        </p:nvSpPr>
        <p:spPr>
          <a:xfrm>
            <a:off x="3442425" y="3505338"/>
            <a:ext cx="1358100" cy="1096500"/>
          </a:xfrm>
          <a:prstGeom prst="cube">
            <a:avLst>
              <a:gd fmla="val 25000" name="adj"/>
            </a:avLst>
          </a:prstGeom>
          <a:noFill/>
          <a:ln cap="flat" cmpd="sng" w="9525">
            <a:solidFill>
              <a:srgbClr val="FFC6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5"/>
          <p:cNvSpPr/>
          <p:nvPr/>
        </p:nvSpPr>
        <p:spPr>
          <a:xfrm rot="2110305">
            <a:off x="4345392" y="2877125"/>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5"/>
          <p:cNvSpPr/>
          <p:nvPr/>
        </p:nvSpPr>
        <p:spPr>
          <a:xfrm>
            <a:off x="4077913" y="3030375"/>
            <a:ext cx="1358100" cy="1096500"/>
          </a:xfrm>
          <a:prstGeom prst="cube">
            <a:avLst>
              <a:gd fmla="val 25000" name="adj"/>
            </a:avLst>
          </a:prstGeom>
          <a:noFill/>
          <a:ln cap="flat" cmpd="sng" w="9525">
            <a:solidFill>
              <a:srgbClr val="FFC6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5"/>
          <p:cNvSpPr/>
          <p:nvPr/>
        </p:nvSpPr>
        <p:spPr>
          <a:xfrm rot="2110305">
            <a:off x="5109930" y="3508750"/>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5"/>
          <p:cNvSpPr/>
          <p:nvPr/>
        </p:nvSpPr>
        <p:spPr>
          <a:xfrm>
            <a:off x="4842450" y="3662000"/>
            <a:ext cx="1358100" cy="1096500"/>
          </a:xfrm>
          <a:prstGeom prst="cube">
            <a:avLst>
              <a:gd fmla="val 25000" name="adj"/>
            </a:avLst>
          </a:prstGeom>
          <a:noFill/>
          <a:ln cap="flat" cmpd="sng" w="9525">
            <a:solidFill>
              <a:srgbClr val="FFC6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5"/>
          <p:cNvSpPr/>
          <p:nvPr/>
        </p:nvSpPr>
        <p:spPr>
          <a:xfrm rot="2110305">
            <a:off x="5127892" y="2227850"/>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5"/>
          <p:cNvSpPr/>
          <p:nvPr/>
        </p:nvSpPr>
        <p:spPr>
          <a:xfrm>
            <a:off x="4860413" y="2381100"/>
            <a:ext cx="1358100" cy="1096500"/>
          </a:xfrm>
          <a:prstGeom prst="cube">
            <a:avLst>
              <a:gd fmla="val 25000" name="adj"/>
            </a:avLst>
          </a:prstGeom>
          <a:noFill/>
          <a:ln cap="flat" cmpd="sng" w="9525">
            <a:solidFill>
              <a:srgbClr val="FFC6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5"/>
          <p:cNvSpPr/>
          <p:nvPr/>
        </p:nvSpPr>
        <p:spPr>
          <a:xfrm rot="2110305">
            <a:off x="4093930" y="2191950"/>
            <a:ext cx="900996" cy="1089600"/>
          </a:xfrm>
          <a:prstGeom prst="triangle">
            <a:avLst>
              <a:gd fmla="val 61173"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5"/>
          <p:cNvSpPr/>
          <p:nvPr/>
        </p:nvSpPr>
        <p:spPr>
          <a:xfrm>
            <a:off x="3826450" y="2345200"/>
            <a:ext cx="1358100" cy="1096500"/>
          </a:xfrm>
          <a:prstGeom prst="cube">
            <a:avLst>
              <a:gd fmla="val 25000" name="adj"/>
            </a:avLst>
          </a:prstGeom>
          <a:noFill/>
          <a:ln cap="flat" cmpd="sng" w="9525">
            <a:solidFill>
              <a:srgbClr val="FFC6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5"/>
          <p:cNvSpPr/>
          <p:nvPr/>
        </p:nvSpPr>
        <p:spPr>
          <a:xfrm>
            <a:off x="4077925" y="2383650"/>
            <a:ext cx="2414100" cy="23748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5"/>
          <p:cNvSpPr/>
          <p:nvPr/>
        </p:nvSpPr>
        <p:spPr>
          <a:xfrm>
            <a:off x="3322750" y="2363550"/>
            <a:ext cx="1861800" cy="2238300"/>
          </a:xfrm>
          <a:prstGeom prst="cube">
            <a:avLst>
              <a:gd fmla="val 25000"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5" name="Google Shape;555;p25"/>
          <p:cNvCxnSpPr>
            <a:stCxn id="556" idx="2"/>
          </p:cNvCxnSpPr>
          <p:nvPr/>
        </p:nvCxnSpPr>
        <p:spPr>
          <a:xfrm flipH="1">
            <a:off x="6706568" y="1250322"/>
            <a:ext cx="858900" cy="814800"/>
          </a:xfrm>
          <a:prstGeom prst="straightConnector1">
            <a:avLst/>
          </a:prstGeom>
          <a:noFill/>
          <a:ln cap="flat" cmpd="sng" w="28575">
            <a:solidFill>
              <a:srgbClr val="F6B26B"/>
            </a:solidFill>
            <a:prstDash val="solid"/>
            <a:round/>
            <a:headEnd len="sm" w="sm" type="none"/>
            <a:tailEnd len="med" w="med" type="triangle"/>
          </a:ln>
        </p:spPr>
      </p:cxnSp>
      <p:grpSp>
        <p:nvGrpSpPr>
          <p:cNvPr id="557" name="Google Shape;557;p25"/>
          <p:cNvGrpSpPr/>
          <p:nvPr/>
        </p:nvGrpSpPr>
        <p:grpSpPr>
          <a:xfrm flipH="1" rot="-2599782">
            <a:off x="7481081" y="810317"/>
            <a:ext cx="619165" cy="455141"/>
            <a:chOff x="1105150" y="1939075"/>
            <a:chExt cx="387300" cy="284700"/>
          </a:xfrm>
        </p:grpSpPr>
        <p:sp>
          <p:nvSpPr>
            <p:cNvPr id="558" name="Google Shape;558;p25"/>
            <p:cNvSpPr/>
            <p:nvPr/>
          </p:nvSpPr>
          <p:spPr>
            <a:xfrm>
              <a:off x="1105150" y="1939075"/>
              <a:ext cx="270000" cy="284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5"/>
            <p:cNvSpPr/>
            <p:nvPr/>
          </p:nvSpPr>
          <p:spPr>
            <a:xfrm rot="-5400000">
              <a:off x="1291450" y="2022775"/>
              <a:ext cx="284700" cy="117300"/>
            </a:xfrm>
            <a:prstGeom prst="trapezoid">
              <a:avLst>
                <a:gd fmla="val 63393"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3*: BVH</a:t>
            </a:r>
            <a:endParaRPr>
              <a:latin typeface="Exo"/>
              <a:ea typeface="Exo"/>
              <a:cs typeface="Exo"/>
              <a:sym typeface="Exo"/>
            </a:endParaRPr>
          </a:p>
        </p:txBody>
      </p:sp>
      <p:sp>
        <p:nvSpPr>
          <p:cNvPr id="564" name="Google Shape;564;p26"/>
          <p:cNvSpPr txBox="1"/>
          <p:nvPr>
            <p:ph idx="1" type="body"/>
          </p:nvPr>
        </p:nvSpPr>
        <p:spPr>
          <a:xfrm>
            <a:off x="413225" y="1167763"/>
            <a:ext cx="3772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2: Ray-BVH Intersection</a:t>
            </a:r>
            <a:endParaRPr>
              <a:latin typeface="Helvetica Neue"/>
              <a:ea typeface="Helvetica Neue"/>
              <a:cs typeface="Helvetica Neue"/>
              <a:sym typeface="Helvetica Neue"/>
            </a:endParaRPr>
          </a:p>
        </p:txBody>
      </p:sp>
      <p:pic>
        <p:nvPicPr>
          <p:cNvPr id="565" name="Google Shape;565;p26"/>
          <p:cNvPicPr preferRelativeResize="0"/>
          <p:nvPr/>
        </p:nvPicPr>
        <p:blipFill rotWithShape="1">
          <a:blip r:embed="rId3">
            <a:alphaModFix/>
          </a:blip>
          <a:srcRect b="25447" l="41796" r="31008" t="16093"/>
          <a:stretch/>
        </p:blipFill>
        <p:spPr>
          <a:xfrm>
            <a:off x="1540169" y="2529108"/>
            <a:ext cx="1561006" cy="1883166"/>
          </a:xfrm>
          <a:prstGeom prst="rect">
            <a:avLst/>
          </a:prstGeom>
          <a:noFill/>
          <a:ln>
            <a:noFill/>
          </a:ln>
        </p:spPr>
      </p:pic>
      <p:cxnSp>
        <p:nvCxnSpPr>
          <p:cNvPr id="566" name="Google Shape;566;p26"/>
          <p:cNvCxnSpPr>
            <a:stCxn id="567" idx="2"/>
          </p:cNvCxnSpPr>
          <p:nvPr/>
        </p:nvCxnSpPr>
        <p:spPr>
          <a:xfrm>
            <a:off x="1452226" y="2471558"/>
            <a:ext cx="810300" cy="814800"/>
          </a:xfrm>
          <a:prstGeom prst="straightConnector1">
            <a:avLst/>
          </a:prstGeom>
          <a:noFill/>
          <a:ln cap="flat" cmpd="sng" w="28575">
            <a:solidFill>
              <a:srgbClr val="F6B26B"/>
            </a:solidFill>
            <a:prstDash val="solid"/>
            <a:round/>
            <a:headEnd len="sm" w="sm" type="none"/>
            <a:tailEnd len="med" w="med" type="triangle"/>
          </a:ln>
        </p:spPr>
      </p:cxnSp>
      <p:grpSp>
        <p:nvGrpSpPr>
          <p:cNvPr id="568" name="Google Shape;568;p26"/>
          <p:cNvGrpSpPr/>
          <p:nvPr/>
        </p:nvGrpSpPr>
        <p:grpSpPr>
          <a:xfrm rot="2700157">
            <a:off x="939398" y="2038293"/>
            <a:ext cx="600827" cy="441661"/>
            <a:chOff x="1105150" y="1939075"/>
            <a:chExt cx="387300" cy="284700"/>
          </a:xfrm>
        </p:grpSpPr>
        <p:sp>
          <p:nvSpPr>
            <p:cNvPr id="569" name="Google Shape;569;p26"/>
            <p:cNvSpPr/>
            <p:nvPr/>
          </p:nvSpPr>
          <p:spPr>
            <a:xfrm>
              <a:off x="1105150" y="1939075"/>
              <a:ext cx="270000" cy="284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6"/>
            <p:cNvSpPr/>
            <p:nvPr/>
          </p:nvSpPr>
          <p:spPr>
            <a:xfrm rot="-5400000">
              <a:off x="1291450" y="2022775"/>
              <a:ext cx="284700" cy="117300"/>
            </a:xfrm>
            <a:prstGeom prst="trapezoid">
              <a:avLst>
                <a:gd fmla="val 63393"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70" name="Google Shape;570;p26"/>
          <p:cNvPicPr preferRelativeResize="0"/>
          <p:nvPr/>
        </p:nvPicPr>
        <p:blipFill rotWithShape="1">
          <a:blip r:embed="rId4">
            <a:alphaModFix/>
          </a:blip>
          <a:srcRect b="0" l="0" r="0" t="0"/>
          <a:stretch/>
        </p:blipFill>
        <p:spPr>
          <a:xfrm>
            <a:off x="3482063" y="1969200"/>
            <a:ext cx="5173876" cy="1948125"/>
          </a:xfrm>
          <a:prstGeom prst="rect">
            <a:avLst/>
          </a:prstGeom>
          <a:noFill/>
          <a:ln>
            <a:noFill/>
          </a:ln>
        </p:spPr>
      </p:pic>
      <p:sp>
        <p:nvSpPr>
          <p:cNvPr id="571" name="Google Shape;571;p26"/>
          <p:cNvSpPr txBox="1"/>
          <p:nvPr/>
        </p:nvSpPr>
        <p:spPr>
          <a:xfrm>
            <a:off x="4186025" y="1167775"/>
            <a:ext cx="3772800" cy="407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Trace BVH&lt;Primitive&gt;::hit(const Ray&amp; ray);</a:t>
            </a:r>
            <a:endParaRPr b="0" i="0" sz="1400" u="none" cap="none" strike="noStrike">
              <a:solidFill>
                <a:srgbClr val="000000"/>
              </a:solidFill>
              <a:latin typeface="Helvetica Neue"/>
              <a:ea typeface="Helvetica Neue"/>
              <a:cs typeface="Helvetica Neue"/>
              <a:sym typeface="Helvetica Neue"/>
            </a:endParaRPr>
          </a:p>
        </p:txBody>
      </p:sp>
      <p:sp>
        <p:nvSpPr>
          <p:cNvPr id="572" name="Google Shape;572;p26"/>
          <p:cNvSpPr/>
          <p:nvPr/>
        </p:nvSpPr>
        <p:spPr>
          <a:xfrm>
            <a:off x="3946575" y="3052825"/>
            <a:ext cx="3005400" cy="621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6"/>
          <p:cNvSpPr txBox="1"/>
          <p:nvPr/>
        </p:nvSpPr>
        <p:spPr>
          <a:xfrm>
            <a:off x="3870375" y="3004175"/>
            <a:ext cx="3404100" cy="100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Helvetica Neue"/>
                <a:ea typeface="Helvetica Neue"/>
                <a:cs typeface="Helvetica Neue"/>
                <a:sym typeface="Helvetica Neue"/>
              </a:rPr>
              <a:t>HitInfo* hitsecond = hit1.t &lt;= hit2.t ? &amp;hit2 : &amp;hit1;</a:t>
            </a:r>
            <a:endParaRPr b="0" i="0" sz="1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Helvetica Neue"/>
                <a:ea typeface="Helvetica Neue"/>
                <a:cs typeface="Helvetica Neue"/>
                <a:sym typeface="Helvetica Neue"/>
              </a:rPr>
              <a:t>find_closest_hit(ray, first, closest);</a:t>
            </a:r>
            <a:endParaRPr b="0" i="0" sz="1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Helvetica Neue"/>
                <a:ea typeface="Helvetica Neue"/>
                <a:cs typeface="Helvetica Neue"/>
                <a:sym typeface="Helvetica Neue"/>
              </a:rPr>
              <a:t>if(hitsecond-&gt;t &lt; closest-&gt;t)</a:t>
            </a:r>
            <a:endParaRPr b="0" i="0" sz="1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Helvetica Neue"/>
                <a:ea typeface="Helvetica Neue"/>
                <a:cs typeface="Helvetica Neue"/>
                <a:sym typeface="Helvetica Neue"/>
              </a:rPr>
              <a:t>    find_closest_hit(ray, second, closest);</a:t>
            </a:r>
            <a:endParaRPr b="0" i="0" sz="1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gfd00571106_0_20"/>
          <p:cNvPicPr preferRelativeResize="0"/>
          <p:nvPr/>
        </p:nvPicPr>
        <p:blipFill rotWithShape="1">
          <a:blip r:embed="rId3">
            <a:alphaModFix/>
          </a:blip>
          <a:srcRect b="0" l="0" r="0" t="0"/>
          <a:stretch/>
        </p:blipFill>
        <p:spPr>
          <a:xfrm>
            <a:off x="1524300" y="832377"/>
            <a:ext cx="6649776" cy="3478725"/>
          </a:xfrm>
          <a:prstGeom prst="rect">
            <a:avLst/>
          </a:prstGeom>
          <a:noFill/>
          <a:ln>
            <a:noFill/>
          </a:ln>
        </p:spPr>
      </p:pic>
      <p:cxnSp>
        <p:nvCxnSpPr>
          <p:cNvPr id="579" name="Google Shape;579;gfd00571106_0_20"/>
          <p:cNvCxnSpPr/>
          <p:nvPr/>
        </p:nvCxnSpPr>
        <p:spPr>
          <a:xfrm>
            <a:off x="672750" y="2444025"/>
            <a:ext cx="5390400" cy="783300"/>
          </a:xfrm>
          <a:prstGeom prst="straightConnector1">
            <a:avLst/>
          </a:prstGeom>
          <a:noFill/>
          <a:ln cap="flat" cmpd="sng" w="38100">
            <a:solidFill>
              <a:schemeClr val="dk2"/>
            </a:solidFill>
            <a:prstDash val="solid"/>
            <a:round/>
            <a:headEnd len="sm" w="sm" type="none"/>
            <a:tailEnd len="med" w="med" type="triangle"/>
          </a:ln>
        </p:spPr>
      </p:cxnSp>
      <p:sp>
        <p:nvSpPr>
          <p:cNvPr id="580" name="Google Shape;580;gfd00571106_0_20"/>
          <p:cNvSpPr txBox="1"/>
          <p:nvPr/>
        </p:nvSpPr>
        <p:spPr>
          <a:xfrm>
            <a:off x="553525" y="1984175"/>
            <a:ext cx="58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gfd00571106_0_30"/>
          <p:cNvPicPr preferRelativeResize="0"/>
          <p:nvPr/>
        </p:nvPicPr>
        <p:blipFill rotWithShape="1">
          <a:blip r:embed="rId3">
            <a:alphaModFix/>
          </a:blip>
          <a:srcRect b="0" l="0" r="0" t="0"/>
          <a:stretch/>
        </p:blipFill>
        <p:spPr>
          <a:xfrm>
            <a:off x="1524300" y="832377"/>
            <a:ext cx="6649776" cy="3478725"/>
          </a:xfrm>
          <a:prstGeom prst="rect">
            <a:avLst/>
          </a:prstGeom>
          <a:noFill/>
          <a:ln>
            <a:noFill/>
          </a:ln>
        </p:spPr>
      </p:pic>
      <p:cxnSp>
        <p:nvCxnSpPr>
          <p:cNvPr id="586" name="Google Shape;586;gfd00571106_0_30"/>
          <p:cNvCxnSpPr/>
          <p:nvPr/>
        </p:nvCxnSpPr>
        <p:spPr>
          <a:xfrm flipH="1" rot="10800000">
            <a:off x="3465925" y="732425"/>
            <a:ext cx="545100" cy="4136400"/>
          </a:xfrm>
          <a:prstGeom prst="straightConnector1">
            <a:avLst/>
          </a:prstGeom>
          <a:noFill/>
          <a:ln cap="flat" cmpd="sng" w="38100">
            <a:solidFill>
              <a:schemeClr val="dk2"/>
            </a:solidFill>
            <a:prstDash val="solid"/>
            <a:round/>
            <a:headEnd len="sm" w="sm" type="none"/>
            <a:tailEnd len="med" w="med" type="triangle"/>
          </a:ln>
        </p:spPr>
      </p:cxnSp>
      <p:sp>
        <p:nvSpPr>
          <p:cNvPr id="587" name="Google Shape;587;gfd00571106_0_30"/>
          <p:cNvSpPr txBox="1"/>
          <p:nvPr/>
        </p:nvSpPr>
        <p:spPr>
          <a:xfrm>
            <a:off x="3568100" y="4223800"/>
            <a:ext cx="122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NOT OK</a:t>
            </a:r>
            <a:endParaRPr b="0" i="0" sz="1400" u="none" cap="none" strike="noStrike">
              <a:solidFill>
                <a:srgbClr val="000000"/>
              </a:solidFill>
              <a:latin typeface="Arial"/>
              <a:ea typeface="Arial"/>
              <a:cs typeface="Arial"/>
              <a:sym typeface="Arial"/>
            </a:endParaRPr>
          </a:p>
        </p:txBody>
      </p:sp>
      <p:sp>
        <p:nvSpPr>
          <p:cNvPr id="588" name="Google Shape;588;gfd00571106_0_30"/>
          <p:cNvSpPr/>
          <p:nvPr/>
        </p:nvSpPr>
        <p:spPr>
          <a:xfrm>
            <a:off x="3295575" y="3091200"/>
            <a:ext cx="800400" cy="834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latin typeface="Exo"/>
                <a:ea typeface="Exo"/>
                <a:cs typeface="Exo"/>
                <a:sym typeface="Exo"/>
              </a:rPr>
              <a:t>Part II</a:t>
            </a:r>
            <a:endParaRPr>
              <a:latin typeface="Exo"/>
              <a:ea typeface="Exo"/>
              <a:cs typeface="Exo"/>
              <a:sym typeface="Ex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11e903f611c_0_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4: Path Tracing</a:t>
            </a:r>
            <a:endParaRPr>
              <a:latin typeface="Exo"/>
              <a:ea typeface="Exo"/>
              <a:cs typeface="Exo"/>
              <a:sym typeface="Exo"/>
            </a:endParaRPr>
          </a:p>
        </p:txBody>
      </p:sp>
      <p:sp>
        <p:nvSpPr>
          <p:cNvPr id="599" name="Google Shape;599;g11e903f611c_0_5"/>
          <p:cNvSpPr txBox="1"/>
          <p:nvPr>
            <p:ph idx="1" type="body"/>
          </p:nvPr>
        </p:nvSpPr>
        <p:spPr>
          <a:xfrm>
            <a:off x="387900" y="1000075"/>
            <a:ext cx="7569000" cy="4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BSDF_Lambertian</a:t>
            </a:r>
            <a:endParaRPr>
              <a:latin typeface="Helvetica Neue"/>
              <a:ea typeface="Helvetica Neue"/>
              <a:cs typeface="Helvetica Neue"/>
              <a:sym typeface="Helvetica Neue"/>
            </a:endParaRPr>
          </a:p>
        </p:txBody>
      </p:sp>
      <p:sp>
        <p:nvSpPr>
          <p:cNvPr id="600" name="Google Shape;600;g11e903f611c_0_5"/>
          <p:cNvSpPr txBox="1"/>
          <p:nvPr/>
        </p:nvSpPr>
        <p:spPr>
          <a:xfrm>
            <a:off x="3303950" y="1777975"/>
            <a:ext cx="5235600" cy="11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Exo"/>
                <a:ea typeface="Exo"/>
                <a:cs typeface="Exo"/>
                <a:sym typeface="Exo"/>
              </a:rPr>
              <a:t>::scatter</a:t>
            </a:r>
            <a:r>
              <a:rPr b="0" i="0" lang="en" sz="1400" u="none" cap="none" strike="noStrike">
                <a:solidFill>
                  <a:schemeClr val="dk1"/>
                </a:solidFill>
                <a:latin typeface="Exo"/>
                <a:ea typeface="Exo"/>
                <a:cs typeface="Exo"/>
                <a:sym typeface="Exo"/>
              </a:rPr>
              <a:t> - returns a Scatter object containing direction and attenuation components of the new ray / surface color</a:t>
            </a:r>
            <a:endParaRPr b="0" i="0" sz="1400" u="none" cap="none" strike="noStrike">
              <a:solidFill>
                <a:schemeClr val="dk1"/>
              </a:solidFill>
              <a:latin typeface="Exo"/>
              <a:ea typeface="Exo"/>
              <a:cs typeface="Exo"/>
              <a:sym typeface="Ex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Exo"/>
              <a:ea typeface="Exo"/>
              <a:cs typeface="Exo"/>
              <a:sym typeface="Exo"/>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Exo"/>
                <a:ea typeface="Exo"/>
                <a:cs typeface="Exo"/>
                <a:sym typeface="Exo"/>
              </a:rPr>
              <a:t>::evaluate</a:t>
            </a:r>
            <a:r>
              <a:rPr b="0" i="0" lang="en" sz="1400" u="none" cap="none" strike="noStrike">
                <a:solidFill>
                  <a:schemeClr val="dk1"/>
                </a:solidFill>
                <a:latin typeface="Exo"/>
                <a:ea typeface="Exo"/>
                <a:cs typeface="Exo"/>
                <a:sym typeface="Exo"/>
              </a:rPr>
              <a:t> - computes the ratio of incoming to outgoing radiance given a pair of directions</a:t>
            </a:r>
            <a:endParaRPr b="0" i="0" sz="1400" u="none" cap="none" strike="noStrike">
              <a:solidFill>
                <a:schemeClr val="dk1"/>
              </a:solidFill>
              <a:latin typeface="Exo"/>
              <a:ea typeface="Exo"/>
              <a:cs typeface="Exo"/>
              <a:sym typeface="Ex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Exo"/>
              <a:ea typeface="Exo"/>
              <a:cs typeface="Exo"/>
              <a:sym typeface="Exo"/>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Exo"/>
                <a:ea typeface="Exo"/>
                <a:cs typeface="Exo"/>
                <a:sym typeface="Exo"/>
              </a:rPr>
              <a:t>::pdf</a:t>
            </a:r>
            <a:r>
              <a:rPr b="0" i="0" lang="en" sz="1400" u="none" cap="none" strike="noStrike">
                <a:solidFill>
                  <a:schemeClr val="dk1"/>
                </a:solidFill>
                <a:latin typeface="Exo"/>
                <a:ea typeface="Exo"/>
                <a:cs typeface="Exo"/>
                <a:sym typeface="Exo"/>
              </a:rPr>
              <a:t> - returns the pdf of a Cosine-weighted sampler</a:t>
            </a:r>
            <a:endParaRPr b="0" i="0" sz="1400" u="none" cap="none" strike="noStrike">
              <a:solidFill>
                <a:schemeClr val="dk1"/>
              </a:solidFill>
              <a:latin typeface="Exo"/>
              <a:ea typeface="Exo"/>
              <a:cs typeface="Exo"/>
              <a:sym typeface="Exo"/>
            </a:endParaRPr>
          </a:p>
          <a:p>
            <a:pPr indent="0" lvl="0" marL="0" marR="0" rtl="0" algn="l">
              <a:lnSpc>
                <a:spcPct val="100000"/>
              </a:lnSpc>
              <a:spcBef>
                <a:spcPts val="0"/>
              </a:spcBef>
              <a:spcAft>
                <a:spcPts val="0"/>
              </a:spcAft>
              <a:buClr>
                <a:srgbClr val="000000"/>
              </a:buClr>
              <a:buSzPts val="1400"/>
              <a:buFont typeface="Arial"/>
              <a:buNone/>
            </a:pPr>
            <a:r>
              <a:t/>
            </a:r>
            <a:endParaRPr b="0" i="0" sz="100" u="none" cap="none" strike="noStrike">
              <a:solidFill>
                <a:srgbClr val="000000"/>
              </a:solidFill>
              <a:latin typeface="Arial"/>
              <a:ea typeface="Arial"/>
              <a:cs typeface="Arial"/>
              <a:sym typeface="Arial"/>
            </a:endParaRPr>
          </a:p>
        </p:txBody>
      </p:sp>
      <p:pic>
        <p:nvPicPr>
          <p:cNvPr id="601" name="Google Shape;601;g11e903f611c_0_5"/>
          <p:cNvPicPr preferRelativeResize="0"/>
          <p:nvPr/>
        </p:nvPicPr>
        <p:blipFill rotWithShape="1">
          <a:blip r:embed="rId3">
            <a:alphaModFix/>
          </a:blip>
          <a:srcRect b="0" l="0" r="0" t="0"/>
          <a:stretch/>
        </p:blipFill>
        <p:spPr>
          <a:xfrm>
            <a:off x="527188" y="2081772"/>
            <a:ext cx="2557781" cy="15986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Goal of PathTracer Lab:</a:t>
            </a:r>
            <a:endParaRPr>
              <a:latin typeface="Exo"/>
              <a:ea typeface="Exo"/>
              <a:cs typeface="Exo"/>
              <a:sym typeface="Exo"/>
            </a:endParaRPr>
          </a:p>
        </p:txBody>
      </p:sp>
      <p:sp>
        <p:nvSpPr>
          <p:cNvPr id="76" name="Google Shape;76;p2"/>
          <p:cNvSpPr txBox="1"/>
          <p:nvPr>
            <p:ph idx="1" type="body"/>
          </p:nvPr>
        </p:nvSpPr>
        <p:spPr>
          <a:xfrm>
            <a:off x="311700" y="1152475"/>
            <a:ext cx="8520600" cy="47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
                <a:latin typeface="Helvetica Neue"/>
                <a:ea typeface="Helvetica Neue"/>
                <a:cs typeface="Helvetica Neue"/>
                <a:sym typeface="Helvetica Neue"/>
              </a:rPr>
              <a:t>Implement an end-to-end path tracer pipeline!</a:t>
            </a:r>
            <a:endParaRPr>
              <a:latin typeface="Helvetica Neue"/>
              <a:ea typeface="Helvetica Neue"/>
              <a:cs typeface="Helvetica Neue"/>
              <a:sym typeface="Helvetica Neue"/>
            </a:endParaRPr>
          </a:p>
          <a:p>
            <a:pPr indent="0" lvl="0" marL="0" rtl="0" algn="l">
              <a:lnSpc>
                <a:spcPct val="115000"/>
              </a:lnSpc>
              <a:spcBef>
                <a:spcPts val="1600"/>
              </a:spcBef>
              <a:spcAft>
                <a:spcPts val="1600"/>
              </a:spcAft>
              <a:buSzPts val="1800"/>
              <a:buNone/>
            </a:pPr>
            <a:r>
              <a:t/>
            </a:r>
            <a:endParaRPr>
              <a:latin typeface="Helvetica Neue"/>
              <a:ea typeface="Helvetica Neue"/>
              <a:cs typeface="Helvetica Neue"/>
              <a:sym typeface="Helvetica Neue"/>
            </a:endParaRPr>
          </a:p>
        </p:txBody>
      </p:sp>
      <p:pic>
        <p:nvPicPr>
          <p:cNvPr id="77" name="Google Shape;77;p2"/>
          <p:cNvPicPr preferRelativeResize="0"/>
          <p:nvPr/>
        </p:nvPicPr>
        <p:blipFill rotWithShape="1">
          <a:blip r:embed="rId3">
            <a:alphaModFix/>
          </a:blip>
          <a:srcRect b="0" l="0" r="0" t="0"/>
          <a:stretch/>
        </p:blipFill>
        <p:spPr>
          <a:xfrm>
            <a:off x="2361375" y="1862025"/>
            <a:ext cx="4413514" cy="2935449"/>
          </a:xfrm>
          <a:prstGeom prst="rect">
            <a:avLst/>
          </a:prstGeom>
          <a:noFill/>
          <a:ln>
            <a:noFill/>
          </a:ln>
        </p:spPr>
      </p:pic>
      <p:sp>
        <p:nvSpPr>
          <p:cNvPr id="78" name="Google Shape;78;p2"/>
          <p:cNvSpPr txBox="1"/>
          <p:nvPr/>
        </p:nvSpPr>
        <p:spPr>
          <a:xfrm>
            <a:off x="7190700" y="4907100"/>
            <a:ext cx="1953300" cy="23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Helvetica Neue"/>
                <a:ea typeface="Helvetica Neue"/>
                <a:cs typeface="Helvetica Neue"/>
                <a:sym typeface="Helvetica Neue"/>
              </a:rPr>
              <a:t>https://en.wikipedia.org/wiki/Ray_tracing_(graphics)</a:t>
            </a:r>
            <a:endParaRPr b="0" i="0" sz="6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11e903f611c_0_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4: Path Tracing</a:t>
            </a:r>
            <a:endParaRPr>
              <a:latin typeface="Exo"/>
              <a:ea typeface="Exo"/>
              <a:cs typeface="Exo"/>
              <a:sym typeface="Exo"/>
            </a:endParaRPr>
          </a:p>
        </p:txBody>
      </p:sp>
      <p:sp>
        <p:nvSpPr>
          <p:cNvPr id="607" name="Google Shape;607;g11e903f611c_0_57"/>
          <p:cNvSpPr txBox="1"/>
          <p:nvPr>
            <p:ph idx="1" type="body"/>
          </p:nvPr>
        </p:nvSpPr>
        <p:spPr>
          <a:xfrm>
            <a:off x="387900" y="1000075"/>
            <a:ext cx="7569000" cy="4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Direct &amp; Indirect Lighting</a:t>
            </a:r>
            <a:endParaRPr>
              <a:latin typeface="Helvetica Neue"/>
              <a:ea typeface="Helvetica Neue"/>
              <a:cs typeface="Helvetica Neue"/>
              <a:sym typeface="Helvetica Neue"/>
            </a:endParaRPr>
          </a:p>
        </p:txBody>
      </p:sp>
      <p:sp>
        <p:nvSpPr>
          <p:cNvPr id="608" name="Google Shape;608;g11e903f611c_0_57"/>
          <p:cNvSpPr txBox="1"/>
          <p:nvPr/>
        </p:nvSpPr>
        <p:spPr>
          <a:xfrm>
            <a:off x="311700" y="1254253"/>
            <a:ext cx="6533700" cy="1140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900"/>
              </a:spcBef>
              <a:spcAft>
                <a:spcPts val="0"/>
              </a:spcAft>
              <a:buClr>
                <a:schemeClr val="dk1"/>
              </a:buClr>
              <a:buSzPts val="1400"/>
              <a:buFont typeface="Roboto"/>
              <a:buAutoNum type="arabicParenR"/>
            </a:pPr>
            <a:r>
              <a:rPr b="0" i="0" lang="en" sz="1400" u="none" cap="none" strike="noStrike">
                <a:solidFill>
                  <a:schemeClr val="dk1"/>
                </a:solidFill>
                <a:latin typeface="Roboto"/>
                <a:ea typeface="Roboto"/>
                <a:cs typeface="Roboto"/>
                <a:sym typeface="Roboto"/>
              </a:rPr>
              <a:t> Randomly sample a new ray direction from the BSDF distribution using BSDF::scatter().</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AutoNum type="arabicParenR"/>
            </a:pPr>
            <a:r>
              <a:rPr b="0" i="0" lang="en" sz="1400" u="none" cap="none" strike="noStrike">
                <a:solidFill>
                  <a:schemeClr val="dk1"/>
                </a:solidFill>
                <a:latin typeface="Roboto"/>
                <a:ea typeface="Roboto"/>
                <a:cs typeface="Roboto"/>
                <a:sym typeface="Roboto"/>
              </a:rPr>
              <a:t>Create a new world-space ray and call Pathtracer::trace() to get incoming light. You should modify dist_bounds so that the ray does not intersect at time = 0. Remember to set the new depth value.</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AutoNum type="arabicParenR"/>
            </a:pPr>
            <a:r>
              <a:rPr b="0" i="0" lang="en" sz="1400" u="none" cap="none" strike="noStrike">
                <a:solidFill>
                  <a:schemeClr val="dk1"/>
                </a:solidFill>
                <a:latin typeface="Roboto"/>
                <a:ea typeface="Roboto"/>
                <a:cs typeface="Roboto"/>
                <a:sym typeface="Roboto"/>
              </a:rPr>
              <a:t>Compute Monte Carlo estimate of incoming light scaled by BSDF attenuation. Use is_discrete() to determine if need to scale by pdf.</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1500"/>
              </a:spcBef>
              <a:spcAft>
                <a:spcPts val="0"/>
              </a:spcAft>
              <a:buClr>
                <a:srgbClr val="000000"/>
              </a:buClr>
              <a:buSzPts val="1400"/>
              <a:buFont typeface="Arial"/>
              <a:buNone/>
            </a:pPr>
            <a:r>
              <a:t/>
            </a:r>
            <a:endParaRPr b="1" i="0" sz="1400" u="none" cap="none" strike="noStrike">
              <a:solidFill>
                <a:schemeClr val="dk1"/>
              </a:solidFill>
              <a:latin typeface="Exo"/>
              <a:ea typeface="Exo"/>
              <a:cs typeface="Exo"/>
              <a:sym typeface="Exo"/>
            </a:endParaRPr>
          </a:p>
        </p:txBody>
      </p:sp>
      <p:pic>
        <p:nvPicPr>
          <p:cNvPr id="609" name="Google Shape;609;g11e903f611c_0_57"/>
          <p:cNvPicPr preferRelativeResize="0"/>
          <p:nvPr/>
        </p:nvPicPr>
        <p:blipFill rotWithShape="1">
          <a:blip r:embed="rId3">
            <a:alphaModFix/>
          </a:blip>
          <a:srcRect b="0" l="0" r="0" t="0"/>
          <a:stretch/>
        </p:blipFill>
        <p:spPr>
          <a:xfrm>
            <a:off x="4229018" y="3297526"/>
            <a:ext cx="4323100" cy="1813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3" name="Shape 613"/>
        <p:cNvGrpSpPr/>
        <p:nvPr/>
      </p:nvGrpSpPr>
      <p:grpSpPr>
        <a:xfrm>
          <a:off x="0" y="0"/>
          <a:ext cx="0" cy="0"/>
          <a:chOff x="0" y="0"/>
          <a:chExt cx="0" cy="0"/>
        </a:xfrm>
      </p:grpSpPr>
      <p:sp>
        <p:nvSpPr>
          <p:cNvPr id="614" name="Google Shape;61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4: Path Tracing</a:t>
            </a:r>
            <a:endParaRPr>
              <a:latin typeface="Exo"/>
              <a:ea typeface="Exo"/>
              <a:cs typeface="Exo"/>
              <a:sym typeface="Exo"/>
            </a:endParaRPr>
          </a:p>
        </p:txBody>
      </p:sp>
      <p:sp>
        <p:nvSpPr>
          <p:cNvPr id="615" name="Google Shape;615;p30"/>
          <p:cNvSpPr txBox="1"/>
          <p:nvPr>
            <p:ph idx="1" type="body"/>
          </p:nvPr>
        </p:nvSpPr>
        <p:spPr>
          <a:xfrm>
            <a:off x="387900" y="1000075"/>
            <a:ext cx="7569000" cy="4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Calculating direct and indirect lighting with Monte Carlo </a:t>
            </a:r>
            <a:endParaRPr>
              <a:latin typeface="Helvetica Neue"/>
              <a:ea typeface="Helvetica Neue"/>
              <a:cs typeface="Helvetica Neue"/>
              <a:sym typeface="Helvetica Neue"/>
            </a:endParaRPr>
          </a:p>
        </p:txBody>
      </p:sp>
      <p:pic>
        <p:nvPicPr>
          <p:cNvPr id="616" name="Google Shape;616;p30"/>
          <p:cNvPicPr preferRelativeResize="0"/>
          <p:nvPr/>
        </p:nvPicPr>
        <p:blipFill rotWithShape="1">
          <a:blip r:embed="rId3">
            <a:alphaModFix/>
          </a:blip>
          <a:srcRect b="0" l="0" r="0" t="0"/>
          <a:stretch/>
        </p:blipFill>
        <p:spPr>
          <a:xfrm>
            <a:off x="464088" y="1633372"/>
            <a:ext cx="2167775" cy="2796450"/>
          </a:xfrm>
          <a:prstGeom prst="rect">
            <a:avLst/>
          </a:prstGeom>
          <a:noFill/>
          <a:ln>
            <a:noFill/>
          </a:ln>
        </p:spPr>
      </p:pic>
      <p:sp>
        <p:nvSpPr>
          <p:cNvPr id="617" name="Google Shape;617;p30"/>
          <p:cNvSpPr txBox="1"/>
          <p:nvPr/>
        </p:nvSpPr>
        <p:spPr>
          <a:xfrm>
            <a:off x="3303950" y="1777975"/>
            <a:ext cx="5235600" cy="11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Exo"/>
                <a:ea typeface="Exo"/>
                <a:cs typeface="Exo"/>
                <a:sym typeface="Exo"/>
              </a:rPr>
              <a:t>Idea:</a:t>
            </a:r>
            <a:r>
              <a:rPr b="0" i="0" lang="en" sz="1400" u="none" cap="none" strike="noStrike">
                <a:solidFill>
                  <a:schemeClr val="dk1"/>
                </a:solidFill>
                <a:latin typeface="Exo"/>
                <a:ea typeface="Exo"/>
                <a:cs typeface="Exo"/>
                <a:sym typeface="Exo"/>
              </a:rPr>
              <a:t> </a:t>
            </a:r>
            <a:endParaRPr b="0" i="0" sz="100" u="none" cap="none" strike="noStrike">
              <a:solidFill>
                <a:srgbClr val="000000"/>
              </a:solidFill>
              <a:latin typeface="Exo"/>
              <a:ea typeface="Exo"/>
              <a:cs typeface="Exo"/>
              <a:sym typeface="Exo"/>
            </a:endParaRPr>
          </a:p>
        </p:txBody>
      </p:sp>
      <p:grpSp>
        <p:nvGrpSpPr>
          <p:cNvPr id="618" name="Google Shape;618;p30"/>
          <p:cNvGrpSpPr/>
          <p:nvPr/>
        </p:nvGrpSpPr>
        <p:grpSpPr>
          <a:xfrm>
            <a:off x="3367289" y="3029962"/>
            <a:ext cx="5488952" cy="1400054"/>
            <a:chOff x="3556450" y="3340925"/>
            <a:chExt cx="5165100" cy="1317450"/>
          </a:xfrm>
        </p:grpSpPr>
        <p:pic>
          <p:nvPicPr>
            <p:cNvPr id="619" name="Google Shape;619;p30"/>
            <p:cNvPicPr preferRelativeResize="0"/>
            <p:nvPr/>
          </p:nvPicPr>
          <p:blipFill rotWithShape="1">
            <a:blip r:embed="rId4">
              <a:alphaModFix/>
            </a:blip>
            <a:srcRect b="13554" l="611" r="85265" t="0"/>
            <a:stretch/>
          </p:blipFill>
          <p:spPr>
            <a:xfrm>
              <a:off x="3556450" y="3340925"/>
              <a:ext cx="1291275" cy="1317450"/>
            </a:xfrm>
            <a:prstGeom prst="rect">
              <a:avLst/>
            </a:prstGeom>
            <a:noFill/>
            <a:ln>
              <a:noFill/>
            </a:ln>
          </p:spPr>
        </p:pic>
        <p:pic>
          <p:nvPicPr>
            <p:cNvPr id="620" name="Google Shape;620;p30"/>
            <p:cNvPicPr preferRelativeResize="0"/>
            <p:nvPr/>
          </p:nvPicPr>
          <p:blipFill rotWithShape="1">
            <a:blip r:embed="rId5">
              <a:alphaModFix/>
            </a:blip>
            <a:srcRect b="13554" l="57019" r="28858" t="0"/>
            <a:stretch/>
          </p:blipFill>
          <p:spPr>
            <a:xfrm>
              <a:off x="6139000" y="3340925"/>
              <a:ext cx="1291275" cy="1317450"/>
            </a:xfrm>
            <a:prstGeom prst="rect">
              <a:avLst/>
            </a:prstGeom>
            <a:noFill/>
            <a:ln>
              <a:noFill/>
            </a:ln>
          </p:spPr>
        </p:pic>
        <p:pic>
          <p:nvPicPr>
            <p:cNvPr id="621" name="Google Shape;621;p30"/>
            <p:cNvPicPr preferRelativeResize="0"/>
            <p:nvPr/>
          </p:nvPicPr>
          <p:blipFill rotWithShape="1">
            <a:blip r:embed="rId6">
              <a:alphaModFix/>
            </a:blip>
            <a:srcRect b="13554" l="28815" r="57062" t="0"/>
            <a:stretch/>
          </p:blipFill>
          <p:spPr>
            <a:xfrm>
              <a:off x="4847725" y="3340925"/>
              <a:ext cx="1291275" cy="1317450"/>
            </a:xfrm>
            <a:prstGeom prst="rect">
              <a:avLst/>
            </a:prstGeom>
            <a:noFill/>
            <a:ln>
              <a:noFill/>
            </a:ln>
          </p:spPr>
        </p:pic>
        <p:pic>
          <p:nvPicPr>
            <p:cNvPr id="622" name="Google Shape;622;p30"/>
            <p:cNvPicPr preferRelativeResize="0"/>
            <p:nvPr/>
          </p:nvPicPr>
          <p:blipFill rotWithShape="1">
            <a:blip r:embed="rId7">
              <a:alphaModFix/>
            </a:blip>
            <a:srcRect b="13554" l="85347" r="530" t="0"/>
            <a:stretch/>
          </p:blipFill>
          <p:spPr>
            <a:xfrm>
              <a:off x="7430275" y="3340925"/>
              <a:ext cx="1291275" cy="13174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6" name="Shape 626"/>
        <p:cNvGrpSpPr/>
        <p:nvPr/>
      </p:nvGrpSpPr>
      <p:grpSpPr>
        <a:xfrm>
          <a:off x="0" y="0"/>
          <a:ext cx="0" cy="0"/>
          <a:chOff x="0" y="0"/>
          <a:chExt cx="0" cy="0"/>
        </a:xfrm>
      </p:grpSpPr>
      <p:sp>
        <p:nvSpPr>
          <p:cNvPr id="627" name="Google Shape;627;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4: Path Tracing</a:t>
            </a:r>
            <a:endParaRPr/>
          </a:p>
        </p:txBody>
      </p:sp>
      <p:sp>
        <p:nvSpPr>
          <p:cNvPr id="628" name="Google Shape;628;p31"/>
          <p:cNvSpPr txBox="1"/>
          <p:nvPr/>
        </p:nvSpPr>
        <p:spPr>
          <a:xfrm>
            <a:off x="448200" y="1375675"/>
            <a:ext cx="5587500" cy="260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C343D"/>
                </a:solidFill>
                <a:latin typeface="Fira Code"/>
                <a:ea typeface="Fira Code"/>
                <a:cs typeface="Fira Code"/>
                <a:sym typeface="Fira Code"/>
              </a:rPr>
              <a:t>Spectrum Pathtracer::trace_ray(const Ray&amp; ray)</a:t>
            </a:r>
            <a:endParaRPr b="0" i="0" sz="1100" u="none" cap="none" strike="noStrike">
              <a:solidFill>
                <a:srgbClr val="0C343D"/>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D9EEB"/>
                </a:solidFill>
                <a:latin typeface="Fira Code"/>
                <a:ea typeface="Fira Code"/>
                <a:cs typeface="Fira Code"/>
                <a:sym typeface="Fira Code"/>
              </a:rPr>
              <a:t>	// direct_light calculated from </a:t>
            </a:r>
            <a:br>
              <a:rPr b="0" i="0" lang="en" sz="1100" u="none" cap="none" strike="noStrike">
                <a:solidFill>
                  <a:srgbClr val="6D9EEB"/>
                </a:solidFill>
                <a:latin typeface="Fira Code"/>
                <a:ea typeface="Fira Code"/>
                <a:cs typeface="Fira Code"/>
                <a:sym typeface="Fira Code"/>
              </a:rPr>
            </a:br>
            <a:r>
              <a:rPr b="0" i="0" lang="en" sz="1100" u="none" cap="none" strike="noStrike">
                <a:solidFill>
                  <a:srgbClr val="6D9EEB"/>
                </a:solidFill>
                <a:latin typeface="Fira Code"/>
                <a:ea typeface="Fira Code"/>
                <a:cs typeface="Fira Code"/>
                <a:sym typeface="Fira Code"/>
              </a:rPr>
              <a:t>	// Task 4/Reference code</a:t>
            </a:r>
            <a:endParaRPr b="0" i="0" sz="1100" u="none" cap="none" strike="noStrike">
              <a:solidFill>
                <a:srgbClr val="6D9EEB"/>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6D9EEB"/>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D9EEB"/>
                </a:solidFill>
                <a:latin typeface="Fira Code"/>
                <a:ea typeface="Fira Code"/>
                <a:cs typeface="Fira Code"/>
                <a:sym typeface="Fira Code"/>
              </a:rPr>
              <a:t>	// calculate indirect lighting</a:t>
            </a:r>
            <a:endParaRPr b="0" i="0" sz="1100" u="none" cap="none" strike="noStrike">
              <a:solidFill>
                <a:srgbClr val="6D9EEB"/>
              </a:solidFill>
              <a:latin typeface="Fira Code"/>
              <a:ea typeface="Fira Code"/>
              <a:cs typeface="Fira Code"/>
              <a:sym typeface="Fira Code"/>
            </a:endParaRPr>
          </a:p>
          <a:p>
            <a:pPr indent="45720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C4587"/>
                </a:solidFill>
                <a:latin typeface="Fira Code"/>
                <a:ea typeface="Fira Code"/>
                <a:cs typeface="Fira Code"/>
                <a:sym typeface="Fira Code"/>
              </a:rPr>
              <a:t>if random number  &gt; terminate probability:</a:t>
            </a:r>
            <a:endParaRPr b="0" i="0" sz="11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C4587"/>
                </a:solidFill>
                <a:latin typeface="Fira Code"/>
                <a:ea typeface="Fira Code"/>
                <a:cs typeface="Fira Code"/>
                <a:sym typeface="Fira Code"/>
              </a:rPr>
              <a:t>		</a:t>
            </a:r>
            <a:r>
              <a:rPr b="0" i="0" lang="en" sz="1100" u="none" cap="none" strike="noStrike">
                <a:solidFill>
                  <a:srgbClr val="20124D"/>
                </a:solidFill>
                <a:latin typeface="Fira Code"/>
                <a:ea typeface="Fira Code"/>
                <a:cs typeface="Fira Code"/>
                <a:sym typeface="Fira Code"/>
              </a:rPr>
              <a:t>return</a:t>
            </a:r>
            <a:r>
              <a:rPr b="0" i="0" lang="en" sz="1100" u="none" cap="none" strike="noStrike">
                <a:solidFill>
                  <a:srgbClr val="1C4587"/>
                </a:solidFill>
                <a:latin typeface="Fira Code"/>
                <a:ea typeface="Fira Code"/>
                <a:cs typeface="Fira Code"/>
                <a:sym typeface="Fira Code"/>
              </a:rPr>
              <a:t> </a:t>
            </a:r>
            <a:r>
              <a:rPr b="1" i="0" lang="en" sz="1100" u="none" cap="none" strike="noStrike">
                <a:solidFill>
                  <a:srgbClr val="000000"/>
                </a:solidFill>
                <a:latin typeface="Fira Code"/>
                <a:ea typeface="Fira Code"/>
                <a:cs typeface="Fira Code"/>
                <a:sym typeface="Fira Code"/>
              </a:rPr>
              <a:t>direct_light</a:t>
            </a:r>
            <a:endParaRPr b="1" i="0" sz="11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Fira Code"/>
              <a:ea typeface="Fira Code"/>
              <a:cs typeface="Fira Code"/>
              <a:sym typeface="Fira Code"/>
            </a:endParaRPr>
          </a:p>
          <a:p>
            <a:pPr indent="45720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C4587"/>
                </a:solidFill>
                <a:latin typeface="Fira Code"/>
                <a:ea typeface="Fira Code"/>
                <a:cs typeface="Fira Code"/>
                <a:sym typeface="Fira Code"/>
              </a:rPr>
              <a:t>else:</a:t>
            </a:r>
            <a:endParaRPr b="0" i="0" sz="11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D9EEB"/>
                </a:solidFill>
                <a:latin typeface="Fira Code"/>
                <a:ea typeface="Fira Code"/>
                <a:cs typeface="Fira Code"/>
                <a:sym typeface="Fira Code"/>
              </a:rPr>
              <a:t>		// create next ray based on BSDF sample</a:t>
            </a:r>
            <a:endParaRPr b="0" i="0" sz="1100" u="none" cap="none" strike="noStrike">
              <a:solidFill>
                <a:srgbClr val="6D9EEB"/>
              </a:solidFill>
              <a:latin typeface="Fira Code"/>
              <a:ea typeface="Fira Code"/>
              <a:cs typeface="Fira Code"/>
              <a:sym typeface="Fira Code"/>
            </a:endParaRPr>
          </a:p>
          <a:p>
            <a:pPr indent="-1143000" lvl="0" marL="1143000" marR="0" rtl="0" algn="l">
              <a:lnSpc>
                <a:spcPct val="100000"/>
              </a:lnSpc>
              <a:spcBef>
                <a:spcPts val="0"/>
              </a:spcBef>
              <a:spcAft>
                <a:spcPts val="0"/>
              </a:spcAft>
              <a:buClr>
                <a:srgbClr val="000000"/>
              </a:buClr>
              <a:buSzPts val="1100"/>
              <a:buFont typeface="Arial"/>
              <a:buNone/>
            </a:pPr>
            <a:r>
              <a:rPr b="0" i="0" lang="en" sz="1100" u="none" cap="none" strike="noStrike">
                <a:solidFill>
                  <a:srgbClr val="6D9EEB"/>
                </a:solidFill>
                <a:latin typeface="Fira Code"/>
                <a:ea typeface="Fira Code"/>
                <a:cs typeface="Fira Code"/>
                <a:sym typeface="Fira Code"/>
              </a:rPr>
              <a:t>           // return next ray contribution and recurse to get   ray after next ray</a:t>
            </a:r>
            <a:endParaRPr b="0" i="0" sz="1100" u="none" cap="none" strike="noStrike">
              <a:solidFill>
                <a:srgbClr val="6D9EEB"/>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C4587"/>
                </a:solidFill>
                <a:latin typeface="Fira Code"/>
                <a:ea typeface="Fira Code"/>
                <a:cs typeface="Fira Code"/>
                <a:sym typeface="Fira Code"/>
              </a:rPr>
              <a:t>		</a:t>
            </a:r>
            <a:r>
              <a:rPr b="0" i="0" lang="en" sz="1100" u="none" cap="none" strike="noStrike">
                <a:solidFill>
                  <a:srgbClr val="20124D"/>
                </a:solidFill>
                <a:latin typeface="Fira Code"/>
                <a:ea typeface="Fira Code"/>
                <a:cs typeface="Fira Code"/>
                <a:sym typeface="Fira Code"/>
              </a:rPr>
              <a:t>return</a:t>
            </a:r>
            <a:r>
              <a:rPr b="0" i="0" lang="en" sz="1100" u="none" cap="none" strike="noStrike">
                <a:solidFill>
                  <a:srgbClr val="1C4587"/>
                </a:solidFill>
                <a:latin typeface="Fira Code"/>
                <a:ea typeface="Fira Code"/>
                <a:cs typeface="Fira Code"/>
                <a:sym typeface="Fira Code"/>
              </a:rPr>
              <a:t> </a:t>
            </a:r>
            <a:r>
              <a:rPr b="1" i="0" lang="en" sz="1100" u="none" cap="none" strike="noStrike">
                <a:solidFill>
                  <a:srgbClr val="000000"/>
                </a:solidFill>
                <a:latin typeface="Fira Code"/>
                <a:ea typeface="Fira Code"/>
                <a:cs typeface="Fira Code"/>
                <a:sym typeface="Fira Code"/>
              </a:rPr>
              <a:t>direct_light </a:t>
            </a:r>
            <a:r>
              <a:rPr b="0" i="0" lang="en" sz="1100" u="none" cap="none" strike="noStrike">
                <a:solidFill>
                  <a:srgbClr val="20124D"/>
                </a:solidFill>
                <a:latin typeface="Fira Code"/>
                <a:ea typeface="Fira Code"/>
                <a:cs typeface="Fira Code"/>
                <a:sym typeface="Fira Code"/>
              </a:rPr>
              <a:t>+ </a:t>
            </a:r>
            <a:endParaRPr b="0" i="0" sz="1100" u="none" cap="none" strike="noStrike">
              <a:solidFill>
                <a:srgbClr val="20124D"/>
              </a:solidFill>
              <a:latin typeface="Fira Code"/>
              <a:ea typeface="Fira Code"/>
              <a:cs typeface="Fira Code"/>
              <a:sym typeface="Fira Code"/>
            </a:endParaRPr>
          </a:p>
          <a:p>
            <a:pPr indent="457200" lvl="0" marL="914400" marR="0" rtl="0" algn="l">
              <a:lnSpc>
                <a:spcPct val="100000"/>
              </a:lnSpc>
              <a:spcBef>
                <a:spcPts val="0"/>
              </a:spcBef>
              <a:spcAft>
                <a:spcPts val="0"/>
              </a:spcAft>
              <a:buClr>
                <a:srgbClr val="000000"/>
              </a:buClr>
              <a:buSzPts val="1100"/>
              <a:buFont typeface="Arial"/>
              <a:buNone/>
            </a:pPr>
            <a:r>
              <a:rPr b="0" i="0" lang="en" sz="1100" u="none" cap="none" strike="noStrike">
                <a:solidFill>
                  <a:srgbClr val="20124D"/>
                </a:solidFill>
                <a:latin typeface="Fira Code"/>
                <a:ea typeface="Fira Code"/>
                <a:cs typeface="Fira Code"/>
                <a:sym typeface="Fira Code"/>
              </a:rPr>
              <a:t>sample.attenuation * scale * trace_ray(next_ray)</a:t>
            </a:r>
            <a:endParaRPr b="0" i="0" sz="900" u="none" cap="none" strike="noStrike">
              <a:solidFill>
                <a:srgbClr val="20124D"/>
              </a:solidFill>
              <a:latin typeface="Fira Code"/>
              <a:ea typeface="Fira Code"/>
              <a:cs typeface="Fira Code"/>
              <a:sym typeface="Fira Code"/>
            </a:endParaRPr>
          </a:p>
        </p:txBody>
      </p:sp>
      <p:pic>
        <p:nvPicPr>
          <p:cNvPr id="629" name="Google Shape;629;p31"/>
          <p:cNvPicPr preferRelativeResize="0"/>
          <p:nvPr/>
        </p:nvPicPr>
        <p:blipFill rotWithShape="1">
          <a:blip r:embed="rId3">
            <a:alphaModFix/>
          </a:blip>
          <a:srcRect b="0" l="0" r="0" t="0"/>
          <a:stretch/>
        </p:blipFill>
        <p:spPr>
          <a:xfrm>
            <a:off x="6559639" y="1387294"/>
            <a:ext cx="1824216" cy="1140129"/>
          </a:xfrm>
          <a:prstGeom prst="rect">
            <a:avLst/>
          </a:prstGeom>
          <a:noFill/>
          <a:ln>
            <a:noFill/>
          </a:ln>
        </p:spPr>
      </p:pic>
      <p:cxnSp>
        <p:nvCxnSpPr>
          <p:cNvPr id="630" name="Google Shape;630;p31"/>
          <p:cNvCxnSpPr/>
          <p:nvPr/>
        </p:nvCxnSpPr>
        <p:spPr>
          <a:xfrm flipH="1">
            <a:off x="6742402" y="1096564"/>
            <a:ext cx="1506600" cy="202200"/>
          </a:xfrm>
          <a:prstGeom prst="straightConnector1">
            <a:avLst/>
          </a:prstGeom>
          <a:noFill/>
          <a:ln cap="flat" cmpd="sng" w="19050">
            <a:solidFill>
              <a:srgbClr val="FF0000"/>
            </a:solidFill>
            <a:prstDash val="dash"/>
            <a:round/>
            <a:headEnd len="med" w="med" type="triangle"/>
            <a:tailEnd len="sm" w="sm" type="none"/>
          </a:ln>
        </p:spPr>
      </p:cxnSp>
      <p:pic>
        <p:nvPicPr>
          <p:cNvPr id="631" name="Google Shape;631;p31"/>
          <p:cNvPicPr preferRelativeResize="0"/>
          <p:nvPr/>
        </p:nvPicPr>
        <p:blipFill rotWithShape="1">
          <a:blip r:embed="rId4">
            <a:alphaModFix/>
          </a:blip>
          <a:srcRect b="0" l="0" r="0" t="0"/>
          <a:stretch/>
        </p:blipFill>
        <p:spPr>
          <a:xfrm>
            <a:off x="6292850" y="1126796"/>
            <a:ext cx="365455" cy="365454"/>
          </a:xfrm>
          <a:prstGeom prst="rect">
            <a:avLst/>
          </a:prstGeom>
          <a:noFill/>
          <a:ln>
            <a:noFill/>
          </a:ln>
        </p:spPr>
      </p:pic>
      <p:cxnSp>
        <p:nvCxnSpPr>
          <p:cNvPr id="632" name="Google Shape;632;p31"/>
          <p:cNvCxnSpPr/>
          <p:nvPr/>
        </p:nvCxnSpPr>
        <p:spPr>
          <a:xfrm>
            <a:off x="8059163" y="937151"/>
            <a:ext cx="411600" cy="270600"/>
          </a:xfrm>
          <a:prstGeom prst="straightConnector1">
            <a:avLst/>
          </a:prstGeom>
          <a:noFill/>
          <a:ln cap="flat" cmpd="sng" w="9525">
            <a:solidFill>
              <a:schemeClr val="dk2"/>
            </a:solidFill>
            <a:prstDash val="solid"/>
            <a:round/>
            <a:headEnd len="sm" w="sm" type="none"/>
            <a:tailEnd len="sm" w="sm" type="none"/>
          </a:ln>
        </p:spPr>
      </p:cxnSp>
      <p:cxnSp>
        <p:nvCxnSpPr>
          <p:cNvPr id="633" name="Google Shape;633;p31"/>
          <p:cNvCxnSpPr/>
          <p:nvPr/>
        </p:nvCxnSpPr>
        <p:spPr>
          <a:xfrm flipH="1">
            <a:off x="7465655" y="1101617"/>
            <a:ext cx="788400" cy="1173900"/>
          </a:xfrm>
          <a:prstGeom prst="straightConnector1">
            <a:avLst/>
          </a:prstGeom>
          <a:noFill/>
          <a:ln cap="flat" cmpd="sng" w="19050">
            <a:solidFill>
              <a:srgbClr val="FF0000"/>
            </a:solidFill>
            <a:prstDash val="dash"/>
            <a:round/>
            <a:headEnd len="sm" w="sm" type="none"/>
            <a:tailEnd len="med" w="med" type="triangle"/>
          </a:ln>
        </p:spPr>
      </p:cxnSp>
      <p:pic>
        <p:nvPicPr>
          <p:cNvPr id="634" name="Google Shape;634;p31"/>
          <p:cNvPicPr preferRelativeResize="0"/>
          <p:nvPr/>
        </p:nvPicPr>
        <p:blipFill rotWithShape="1">
          <a:blip r:embed="rId5">
            <a:alphaModFix/>
          </a:blip>
          <a:srcRect b="0" l="0" r="0" t="0"/>
          <a:stretch/>
        </p:blipFill>
        <p:spPr>
          <a:xfrm>
            <a:off x="6559639" y="3217392"/>
            <a:ext cx="1824216" cy="1140129"/>
          </a:xfrm>
          <a:prstGeom prst="rect">
            <a:avLst/>
          </a:prstGeom>
          <a:noFill/>
          <a:ln>
            <a:noFill/>
          </a:ln>
        </p:spPr>
      </p:pic>
      <p:cxnSp>
        <p:nvCxnSpPr>
          <p:cNvPr id="635" name="Google Shape;635;p31"/>
          <p:cNvCxnSpPr/>
          <p:nvPr/>
        </p:nvCxnSpPr>
        <p:spPr>
          <a:xfrm flipH="1">
            <a:off x="6742402" y="2926662"/>
            <a:ext cx="1506600" cy="202200"/>
          </a:xfrm>
          <a:prstGeom prst="straightConnector1">
            <a:avLst/>
          </a:prstGeom>
          <a:noFill/>
          <a:ln cap="flat" cmpd="sng" w="19050">
            <a:solidFill>
              <a:srgbClr val="FF0000"/>
            </a:solidFill>
            <a:prstDash val="dash"/>
            <a:round/>
            <a:headEnd len="sm" w="sm" type="none"/>
            <a:tailEnd len="med" w="med" type="triangle"/>
          </a:ln>
        </p:spPr>
      </p:cxnSp>
      <p:pic>
        <p:nvPicPr>
          <p:cNvPr id="636" name="Google Shape;636;p31"/>
          <p:cNvPicPr preferRelativeResize="0"/>
          <p:nvPr/>
        </p:nvPicPr>
        <p:blipFill rotWithShape="1">
          <a:blip r:embed="rId6">
            <a:alphaModFix/>
          </a:blip>
          <a:srcRect b="0" l="0" r="0" t="0"/>
          <a:stretch/>
        </p:blipFill>
        <p:spPr>
          <a:xfrm>
            <a:off x="6292850" y="2956894"/>
            <a:ext cx="365455" cy="365454"/>
          </a:xfrm>
          <a:prstGeom prst="rect">
            <a:avLst/>
          </a:prstGeom>
          <a:noFill/>
          <a:ln>
            <a:noFill/>
          </a:ln>
        </p:spPr>
      </p:pic>
      <p:cxnSp>
        <p:nvCxnSpPr>
          <p:cNvPr id="637" name="Google Shape;637;p31"/>
          <p:cNvCxnSpPr/>
          <p:nvPr/>
        </p:nvCxnSpPr>
        <p:spPr>
          <a:xfrm>
            <a:off x="8059163" y="2767249"/>
            <a:ext cx="411600" cy="270600"/>
          </a:xfrm>
          <a:prstGeom prst="straightConnector1">
            <a:avLst/>
          </a:prstGeom>
          <a:noFill/>
          <a:ln cap="flat" cmpd="sng" w="9525">
            <a:solidFill>
              <a:schemeClr val="dk2"/>
            </a:solidFill>
            <a:prstDash val="solid"/>
            <a:round/>
            <a:headEnd len="sm" w="sm" type="none"/>
            <a:tailEnd len="sm" w="sm" type="none"/>
          </a:ln>
        </p:spPr>
      </p:cxnSp>
      <p:cxnSp>
        <p:nvCxnSpPr>
          <p:cNvPr id="638" name="Google Shape;638;p31"/>
          <p:cNvCxnSpPr/>
          <p:nvPr/>
        </p:nvCxnSpPr>
        <p:spPr>
          <a:xfrm flipH="1">
            <a:off x="7465655" y="2931715"/>
            <a:ext cx="788400" cy="1173900"/>
          </a:xfrm>
          <a:prstGeom prst="straightConnector1">
            <a:avLst/>
          </a:prstGeom>
          <a:noFill/>
          <a:ln cap="flat" cmpd="sng" w="19050">
            <a:solidFill>
              <a:srgbClr val="FF0000"/>
            </a:solidFill>
            <a:prstDash val="dash"/>
            <a:round/>
            <a:headEnd len="med" w="med" type="triangle"/>
            <a:tailEnd len="sm" w="sm" type="none"/>
          </a:ln>
        </p:spPr>
      </p:cxnSp>
      <p:cxnSp>
        <p:nvCxnSpPr>
          <p:cNvPr id="639" name="Google Shape;639;p31"/>
          <p:cNvCxnSpPr/>
          <p:nvPr/>
        </p:nvCxnSpPr>
        <p:spPr>
          <a:xfrm rot="10800000">
            <a:off x="6601840" y="3254106"/>
            <a:ext cx="858900" cy="871200"/>
          </a:xfrm>
          <a:prstGeom prst="straightConnector1">
            <a:avLst/>
          </a:prstGeom>
          <a:noFill/>
          <a:ln cap="flat" cmpd="sng" w="19050">
            <a:solidFill>
              <a:srgbClr val="000000"/>
            </a:solidFill>
            <a:prstDash val="solid"/>
            <a:round/>
            <a:headEnd len="sm" w="sm" type="none"/>
            <a:tailEnd len="med" w="med" type="triangle"/>
          </a:ln>
        </p:spPr>
      </p:cxnSp>
      <p:sp>
        <p:nvSpPr>
          <p:cNvPr id="640" name="Google Shape;640;p31"/>
          <p:cNvSpPr/>
          <p:nvPr/>
        </p:nvSpPr>
        <p:spPr>
          <a:xfrm>
            <a:off x="7368661" y="4025399"/>
            <a:ext cx="124500" cy="1245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1" name="Google Shape;641;p31"/>
          <p:cNvGrpSpPr/>
          <p:nvPr/>
        </p:nvGrpSpPr>
        <p:grpSpPr>
          <a:xfrm rot="-1009227">
            <a:off x="6372962" y="4383421"/>
            <a:ext cx="205178" cy="176133"/>
            <a:chOff x="1105150" y="1939075"/>
            <a:chExt cx="387300" cy="284700"/>
          </a:xfrm>
        </p:grpSpPr>
        <p:sp>
          <p:nvSpPr>
            <p:cNvPr id="642" name="Google Shape;642;p31"/>
            <p:cNvSpPr/>
            <p:nvPr/>
          </p:nvSpPr>
          <p:spPr>
            <a:xfrm>
              <a:off x="1105150" y="1939075"/>
              <a:ext cx="270000" cy="284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1"/>
            <p:cNvSpPr/>
            <p:nvPr/>
          </p:nvSpPr>
          <p:spPr>
            <a:xfrm rot="-5400000">
              <a:off x="1291450" y="2022775"/>
              <a:ext cx="284700" cy="117300"/>
            </a:xfrm>
            <a:prstGeom prst="trapezoid">
              <a:avLst>
                <a:gd fmla="val 63393"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44" name="Google Shape;644;p31"/>
          <p:cNvCxnSpPr>
            <a:stCxn id="643" idx="2"/>
            <a:endCxn id="640" idx="2"/>
          </p:cNvCxnSpPr>
          <p:nvPr/>
        </p:nvCxnSpPr>
        <p:spPr>
          <a:xfrm flipH="1" rot="10800000">
            <a:off x="6573751" y="4087501"/>
            <a:ext cx="795000" cy="354300"/>
          </a:xfrm>
          <a:prstGeom prst="straightConnector1">
            <a:avLst/>
          </a:prstGeom>
          <a:noFill/>
          <a:ln cap="flat" cmpd="sng" w="19050">
            <a:solidFill>
              <a:srgbClr val="000000"/>
            </a:solidFill>
            <a:prstDash val="solid"/>
            <a:round/>
            <a:headEnd len="sm" w="sm"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2"/>
          <p:cNvSpPr txBox="1"/>
          <p:nvPr>
            <p:ph type="title"/>
          </p:nvPr>
        </p:nvSpPr>
        <p:spPr>
          <a:xfrm>
            <a:off x="311700" y="445025"/>
            <a:ext cx="3243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5: Materials</a:t>
            </a:r>
            <a:endParaRPr>
              <a:latin typeface="Exo"/>
              <a:ea typeface="Exo"/>
              <a:cs typeface="Exo"/>
              <a:sym typeface="Exo"/>
            </a:endParaRPr>
          </a:p>
        </p:txBody>
      </p:sp>
      <p:sp>
        <p:nvSpPr>
          <p:cNvPr id="650" name="Google Shape;650;p32"/>
          <p:cNvSpPr txBox="1"/>
          <p:nvPr>
            <p:ph idx="1" type="body"/>
          </p:nvPr>
        </p:nvSpPr>
        <p:spPr>
          <a:xfrm>
            <a:off x="3653131" y="1466750"/>
            <a:ext cx="1859400" cy="4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latin typeface="Helvetica Neue"/>
                <a:ea typeface="Helvetica Neue"/>
                <a:cs typeface="Helvetica Neue"/>
                <a:sym typeface="Helvetica Neue"/>
              </a:rPr>
              <a:t>Step 1: Mirror BSDF</a:t>
            </a:r>
            <a:endParaRPr sz="1400">
              <a:latin typeface="Helvetica Neue"/>
              <a:ea typeface="Helvetica Neue"/>
              <a:cs typeface="Helvetica Neue"/>
              <a:sym typeface="Helvetica Neue"/>
            </a:endParaRPr>
          </a:p>
        </p:txBody>
      </p:sp>
      <p:pic>
        <p:nvPicPr>
          <p:cNvPr id="651" name="Google Shape;651;p32"/>
          <p:cNvPicPr preferRelativeResize="0"/>
          <p:nvPr/>
        </p:nvPicPr>
        <p:blipFill rotWithShape="1">
          <a:blip r:embed="rId3">
            <a:alphaModFix/>
          </a:blip>
          <a:srcRect b="0" l="0" r="0" t="0"/>
          <a:stretch/>
        </p:blipFill>
        <p:spPr>
          <a:xfrm>
            <a:off x="3303929" y="2043668"/>
            <a:ext cx="2557776" cy="1598598"/>
          </a:xfrm>
          <a:prstGeom prst="rect">
            <a:avLst/>
          </a:prstGeom>
          <a:noFill/>
          <a:ln>
            <a:noFill/>
          </a:ln>
        </p:spPr>
      </p:pic>
      <p:sp>
        <p:nvSpPr>
          <p:cNvPr id="652" name="Google Shape;652;p32"/>
          <p:cNvSpPr txBox="1"/>
          <p:nvPr>
            <p:ph idx="1" type="body"/>
          </p:nvPr>
        </p:nvSpPr>
        <p:spPr>
          <a:xfrm>
            <a:off x="6366601" y="1466750"/>
            <a:ext cx="1859400" cy="4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latin typeface="Helvetica Neue"/>
                <a:ea typeface="Helvetica Neue"/>
                <a:cs typeface="Helvetica Neue"/>
                <a:sym typeface="Helvetica Neue"/>
              </a:rPr>
              <a:t>Step 2: Glass BSDF</a:t>
            </a:r>
            <a:endParaRPr sz="1400">
              <a:latin typeface="Helvetica Neue"/>
              <a:ea typeface="Helvetica Neue"/>
              <a:cs typeface="Helvetica Neue"/>
              <a:sym typeface="Helvetica Neue"/>
            </a:endParaRPr>
          </a:p>
        </p:txBody>
      </p:sp>
      <p:pic>
        <p:nvPicPr>
          <p:cNvPr id="653" name="Google Shape;653;p32"/>
          <p:cNvPicPr preferRelativeResize="0"/>
          <p:nvPr/>
        </p:nvPicPr>
        <p:blipFill rotWithShape="1">
          <a:blip r:embed="rId4">
            <a:alphaModFix/>
          </a:blip>
          <a:srcRect b="0" l="0" r="0" t="0"/>
          <a:stretch/>
        </p:blipFill>
        <p:spPr>
          <a:xfrm>
            <a:off x="6131445" y="1931000"/>
            <a:ext cx="2244818" cy="1823925"/>
          </a:xfrm>
          <a:prstGeom prst="rect">
            <a:avLst/>
          </a:prstGeom>
          <a:noFill/>
          <a:ln>
            <a:noFill/>
          </a:ln>
        </p:spPr>
      </p:pic>
      <p:pic>
        <p:nvPicPr>
          <p:cNvPr id="654" name="Google Shape;654;p32"/>
          <p:cNvPicPr preferRelativeResize="0"/>
          <p:nvPr/>
        </p:nvPicPr>
        <p:blipFill rotWithShape="1">
          <a:blip r:embed="rId5">
            <a:alphaModFix/>
          </a:blip>
          <a:srcRect b="0" l="0" r="0" t="0"/>
          <a:stretch/>
        </p:blipFill>
        <p:spPr>
          <a:xfrm>
            <a:off x="628788" y="2043672"/>
            <a:ext cx="2557781" cy="1598610"/>
          </a:xfrm>
          <a:prstGeom prst="rect">
            <a:avLst/>
          </a:prstGeom>
          <a:noFill/>
          <a:ln>
            <a:noFill/>
          </a:ln>
        </p:spPr>
      </p:pic>
      <p:sp>
        <p:nvSpPr>
          <p:cNvPr id="655" name="Google Shape;655;p32"/>
          <p:cNvSpPr txBox="1"/>
          <p:nvPr>
            <p:ph idx="1" type="body"/>
          </p:nvPr>
        </p:nvSpPr>
        <p:spPr>
          <a:xfrm>
            <a:off x="722200" y="1466750"/>
            <a:ext cx="2282100" cy="4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latin typeface="Helvetica Neue"/>
                <a:ea typeface="Helvetica Neue"/>
                <a:cs typeface="Helvetica Neue"/>
                <a:sym typeface="Helvetica Neue"/>
              </a:rPr>
              <a:t>Step 0: Lambertian BSDF</a:t>
            </a:r>
            <a:endParaRPr sz="1400">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017b9aabd8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Quick Overview of the code you will implement </a:t>
            </a:r>
            <a:endParaRPr/>
          </a:p>
        </p:txBody>
      </p:sp>
      <p:sp>
        <p:nvSpPr>
          <p:cNvPr id="661" name="Google Shape;661;g1017b9aabd8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SzPts val="1800"/>
              <a:buNone/>
            </a:pPr>
            <a:r>
              <a:rPr b="1" lang="en" sz="1200">
                <a:solidFill>
                  <a:srgbClr val="5C5962"/>
                </a:solidFill>
                <a:highlight>
                  <a:srgbClr val="F5F6FA"/>
                </a:highlight>
                <a:latin typeface="Courier New"/>
                <a:ea typeface="Courier New"/>
                <a:cs typeface="Courier New"/>
                <a:sym typeface="Courier New"/>
              </a:rPr>
              <a:t>Scatter scatter(Vec3 out_dir)</a:t>
            </a:r>
            <a:r>
              <a:rPr lang="en" sz="1500">
                <a:solidFill>
                  <a:srgbClr val="5C5962"/>
                </a:solidFill>
                <a:highlight>
                  <a:srgbClr val="FFFFFF"/>
                </a:highlight>
                <a:latin typeface="Roboto"/>
                <a:ea typeface="Roboto"/>
                <a:cs typeface="Roboto"/>
                <a:sym typeface="Roboto"/>
              </a:rPr>
              <a:t>: given </a:t>
            </a:r>
            <a:r>
              <a:rPr lang="en" sz="1200">
                <a:solidFill>
                  <a:srgbClr val="5C5962"/>
                </a:solidFill>
                <a:highlight>
                  <a:srgbClr val="F5F6FA"/>
                </a:highlight>
                <a:latin typeface="Courier New"/>
                <a:ea typeface="Courier New"/>
                <a:cs typeface="Courier New"/>
                <a:sym typeface="Courier New"/>
              </a:rPr>
              <a:t>out_dir</a:t>
            </a:r>
            <a:r>
              <a:rPr lang="en" sz="1500">
                <a:solidFill>
                  <a:srgbClr val="5C5962"/>
                </a:solidFill>
                <a:highlight>
                  <a:srgbClr val="FFFFFF"/>
                </a:highlight>
                <a:latin typeface="Roboto"/>
                <a:ea typeface="Roboto"/>
                <a:cs typeface="Roboto"/>
                <a:sym typeface="Roboto"/>
              </a:rPr>
              <a:t>, generates a random sample for </a:t>
            </a:r>
            <a:r>
              <a:rPr lang="en" sz="1200">
                <a:solidFill>
                  <a:srgbClr val="5C5962"/>
                </a:solidFill>
                <a:highlight>
                  <a:srgbClr val="F5F6FA"/>
                </a:highlight>
                <a:latin typeface="Courier New"/>
                <a:ea typeface="Courier New"/>
                <a:cs typeface="Courier New"/>
                <a:sym typeface="Courier New"/>
              </a:rPr>
              <a:t>in_dir</a:t>
            </a:r>
            <a:r>
              <a:rPr lang="en" sz="1500">
                <a:solidFill>
                  <a:srgbClr val="5C5962"/>
                </a:solidFill>
                <a:highlight>
                  <a:srgbClr val="FFFFFF"/>
                </a:highlight>
                <a:latin typeface="Roboto"/>
                <a:ea typeface="Roboto"/>
                <a:cs typeface="Roboto"/>
                <a:sym typeface="Roboto"/>
              </a:rPr>
              <a:t>. It returns a </a:t>
            </a:r>
            <a:r>
              <a:rPr lang="en" sz="1200">
                <a:solidFill>
                  <a:srgbClr val="5C5962"/>
                </a:solidFill>
                <a:highlight>
                  <a:srgbClr val="F5F6FA"/>
                </a:highlight>
                <a:latin typeface="Courier New"/>
                <a:ea typeface="Courier New"/>
                <a:cs typeface="Courier New"/>
                <a:sym typeface="Courier New"/>
              </a:rPr>
              <a:t>Scatter</a:t>
            </a:r>
            <a:r>
              <a:rPr lang="en" sz="1500">
                <a:solidFill>
                  <a:srgbClr val="5C5962"/>
                </a:solidFill>
                <a:highlight>
                  <a:srgbClr val="FFFFFF"/>
                </a:highlight>
                <a:latin typeface="Roboto"/>
                <a:ea typeface="Roboto"/>
                <a:cs typeface="Roboto"/>
                <a:sym typeface="Roboto"/>
              </a:rPr>
              <a:t>, which contains both the sampled </a:t>
            </a:r>
            <a:r>
              <a:rPr lang="en" sz="1200">
                <a:solidFill>
                  <a:srgbClr val="5C5962"/>
                </a:solidFill>
                <a:highlight>
                  <a:srgbClr val="F5F6FA"/>
                </a:highlight>
                <a:latin typeface="Courier New"/>
                <a:ea typeface="Courier New"/>
                <a:cs typeface="Courier New"/>
                <a:sym typeface="Courier New"/>
              </a:rPr>
              <a:t>direction</a:t>
            </a:r>
            <a:r>
              <a:rPr lang="en" sz="1500">
                <a:solidFill>
                  <a:srgbClr val="5C5962"/>
                </a:solidFill>
                <a:highlight>
                  <a:srgbClr val="FFFFFF"/>
                </a:highlight>
                <a:latin typeface="Roboto"/>
                <a:ea typeface="Roboto"/>
                <a:cs typeface="Roboto"/>
                <a:sym typeface="Roboto"/>
              </a:rPr>
              <a:t> and the </a:t>
            </a:r>
            <a:r>
              <a:rPr lang="en" sz="1200">
                <a:solidFill>
                  <a:srgbClr val="5C5962"/>
                </a:solidFill>
                <a:highlight>
                  <a:srgbClr val="F5F6FA"/>
                </a:highlight>
                <a:latin typeface="Courier New"/>
                <a:ea typeface="Courier New"/>
                <a:cs typeface="Courier New"/>
                <a:sym typeface="Courier New"/>
              </a:rPr>
              <a:t>attenuation</a:t>
            </a:r>
            <a:r>
              <a:rPr lang="en" sz="1500">
                <a:solidFill>
                  <a:srgbClr val="5C5962"/>
                </a:solidFill>
                <a:highlight>
                  <a:srgbClr val="FFFFFF"/>
                </a:highlight>
                <a:latin typeface="Roboto"/>
                <a:ea typeface="Roboto"/>
                <a:cs typeface="Roboto"/>
                <a:sym typeface="Roboto"/>
              </a:rPr>
              <a:t> for the in/out pair.</a:t>
            </a:r>
            <a:endParaRPr sz="1500">
              <a:solidFill>
                <a:srgbClr val="5C5962"/>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Clr>
                <a:schemeClr val="dk1"/>
              </a:buClr>
              <a:buSzPts val="1100"/>
              <a:buFont typeface="Arial"/>
              <a:buNone/>
            </a:pPr>
            <a:r>
              <a:rPr lang="en"/>
              <a:t>Remember that we are tracing rays </a:t>
            </a:r>
            <a:r>
              <a:rPr i="1" lang="en"/>
              <a:t>backwards</a:t>
            </a:r>
            <a:r>
              <a:rPr lang="en"/>
              <a:t>, from the camera into the scene. This the reason why the input to your scatter functions is the </a:t>
            </a:r>
            <a:r>
              <a:rPr lang="en">
                <a:highlight>
                  <a:srgbClr val="CFE2F3"/>
                </a:highlight>
              </a:rPr>
              <a:t>out_dir</a:t>
            </a:r>
            <a:r>
              <a:rPr lang="en"/>
              <a:t>, you are calculating the </a:t>
            </a:r>
            <a:r>
              <a:rPr lang="en">
                <a:highlight>
                  <a:srgbClr val="CFE2F3"/>
                </a:highlight>
              </a:rPr>
              <a:t>in_dir</a:t>
            </a:r>
            <a:r>
              <a:rPr lang="en"/>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1017b9aabd8_0_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Quick Overview of the code you will implement </a:t>
            </a:r>
            <a:endParaRPr/>
          </a:p>
        </p:txBody>
      </p:sp>
      <p:sp>
        <p:nvSpPr>
          <p:cNvPr id="667" name="Google Shape;667;g1017b9aabd8_0_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SzPts val="1800"/>
              <a:buNone/>
            </a:pPr>
            <a:r>
              <a:rPr b="1" lang="en" sz="1200">
                <a:solidFill>
                  <a:srgbClr val="5C5962"/>
                </a:solidFill>
                <a:highlight>
                  <a:srgbClr val="F5F6FA"/>
                </a:highlight>
                <a:latin typeface="Courier New"/>
                <a:ea typeface="Courier New"/>
                <a:cs typeface="Courier New"/>
                <a:sym typeface="Courier New"/>
              </a:rPr>
              <a:t>Scatter scatter(Vec3 out_dir)</a:t>
            </a:r>
            <a:r>
              <a:rPr lang="en" sz="1500">
                <a:solidFill>
                  <a:srgbClr val="5C5962"/>
                </a:solidFill>
                <a:highlight>
                  <a:srgbClr val="FFFFFF"/>
                </a:highlight>
                <a:latin typeface="Roboto"/>
                <a:ea typeface="Roboto"/>
                <a:cs typeface="Roboto"/>
                <a:sym typeface="Roboto"/>
              </a:rPr>
              <a:t>: given </a:t>
            </a:r>
            <a:r>
              <a:rPr lang="en" sz="1200">
                <a:solidFill>
                  <a:srgbClr val="5C5962"/>
                </a:solidFill>
                <a:highlight>
                  <a:srgbClr val="F5F6FA"/>
                </a:highlight>
                <a:latin typeface="Courier New"/>
                <a:ea typeface="Courier New"/>
                <a:cs typeface="Courier New"/>
                <a:sym typeface="Courier New"/>
              </a:rPr>
              <a:t>out_dir</a:t>
            </a:r>
            <a:r>
              <a:rPr lang="en" sz="1500">
                <a:solidFill>
                  <a:srgbClr val="5C5962"/>
                </a:solidFill>
                <a:highlight>
                  <a:srgbClr val="FFFFFF"/>
                </a:highlight>
                <a:latin typeface="Roboto"/>
                <a:ea typeface="Roboto"/>
                <a:cs typeface="Roboto"/>
                <a:sym typeface="Roboto"/>
              </a:rPr>
              <a:t>, generates a random sample for </a:t>
            </a:r>
            <a:r>
              <a:rPr lang="en" sz="1200">
                <a:solidFill>
                  <a:srgbClr val="5C5962"/>
                </a:solidFill>
                <a:highlight>
                  <a:srgbClr val="F5F6FA"/>
                </a:highlight>
                <a:latin typeface="Courier New"/>
                <a:ea typeface="Courier New"/>
                <a:cs typeface="Courier New"/>
                <a:sym typeface="Courier New"/>
              </a:rPr>
              <a:t>in_dir</a:t>
            </a:r>
            <a:r>
              <a:rPr lang="en" sz="1500">
                <a:solidFill>
                  <a:srgbClr val="5C5962"/>
                </a:solidFill>
                <a:highlight>
                  <a:srgbClr val="FFFFFF"/>
                </a:highlight>
                <a:latin typeface="Roboto"/>
                <a:ea typeface="Roboto"/>
                <a:cs typeface="Roboto"/>
                <a:sym typeface="Roboto"/>
              </a:rPr>
              <a:t>. It returns a </a:t>
            </a:r>
            <a:r>
              <a:rPr lang="en" sz="1200">
                <a:solidFill>
                  <a:srgbClr val="5C5962"/>
                </a:solidFill>
                <a:highlight>
                  <a:srgbClr val="F5F6FA"/>
                </a:highlight>
                <a:latin typeface="Courier New"/>
                <a:ea typeface="Courier New"/>
                <a:cs typeface="Courier New"/>
                <a:sym typeface="Courier New"/>
              </a:rPr>
              <a:t>Scatter</a:t>
            </a:r>
            <a:r>
              <a:rPr lang="en" sz="1500">
                <a:solidFill>
                  <a:srgbClr val="5C5962"/>
                </a:solidFill>
                <a:highlight>
                  <a:srgbClr val="FFFFFF"/>
                </a:highlight>
                <a:latin typeface="Roboto"/>
                <a:ea typeface="Roboto"/>
                <a:cs typeface="Roboto"/>
                <a:sym typeface="Roboto"/>
              </a:rPr>
              <a:t>, which contains both the sampled </a:t>
            </a:r>
            <a:r>
              <a:rPr b="1" lang="en" sz="1200" u="sng">
                <a:solidFill>
                  <a:srgbClr val="5C5962"/>
                </a:solidFill>
                <a:highlight>
                  <a:srgbClr val="F5F6FA"/>
                </a:highlight>
                <a:latin typeface="Courier New"/>
                <a:ea typeface="Courier New"/>
                <a:cs typeface="Courier New"/>
                <a:sym typeface="Courier New"/>
              </a:rPr>
              <a:t>direction</a:t>
            </a:r>
            <a:r>
              <a:rPr lang="en" sz="1500" u="sng">
                <a:solidFill>
                  <a:srgbClr val="5C5962"/>
                </a:solidFill>
                <a:highlight>
                  <a:srgbClr val="FFFFFF"/>
                </a:highlight>
                <a:latin typeface="Roboto"/>
                <a:ea typeface="Roboto"/>
                <a:cs typeface="Roboto"/>
                <a:sym typeface="Roboto"/>
              </a:rPr>
              <a:t> </a:t>
            </a:r>
            <a:r>
              <a:rPr lang="en" sz="1500">
                <a:solidFill>
                  <a:srgbClr val="5C5962"/>
                </a:solidFill>
                <a:highlight>
                  <a:srgbClr val="FFFFFF"/>
                </a:highlight>
                <a:latin typeface="Roboto"/>
                <a:ea typeface="Roboto"/>
                <a:cs typeface="Roboto"/>
                <a:sym typeface="Roboto"/>
              </a:rPr>
              <a:t>and the </a:t>
            </a:r>
            <a:r>
              <a:rPr b="1" lang="en" sz="1200">
                <a:solidFill>
                  <a:srgbClr val="5C5962"/>
                </a:solidFill>
                <a:highlight>
                  <a:srgbClr val="F5F6FA"/>
                </a:highlight>
                <a:latin typeface="Courier New"/>
                <a:ea typeface="Courier New"/>
                <a:cs typeface="Courier New"/>
                <a:sym typeface="Courier New"/>
              </a:rPr>
              <a:t>attenuation</a:t>
            </a:r>
            <a:r>
              <a:rPr lang="en" sz="1500">
                <a:solidFill>
                  <a:srgbClr val="5C5962"/>
                </a:solidFill>
                <a:highlight>
                  <a:srgbClr val="FFFFFF"/>
                </a:highlight>
                <a:latin typeface="Roboto"/>
                <a:ea typeface="Roboto"/>
                <a:cs typeface="Roboto"/>
                <a:sym typeface="Roboto"/>
              </a:rPr>
              <a:t> for the in/out pair.</a:t>
            </a:r>
            <a:endParaRPr sz="1500">
              <a:solidFill>
                <a:srgbClr val="5C5962"/>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sp>
        <p:nvSpPr>
          <p:cNvPr id="668" name="Google Shape;668;g1017b9aabd8_0_9"/>
          <p:cNvSpPr txBox="1"/>
          <p:nvPr/>
        </p:nvSpPr>
        <p:spPr>
          <a:xfrm>
            <a:off x="311700" y="2348775"/>
            <a:ext cx="3335400" cy="2356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900"/>
              </a:spcBef>
              <a:spcAft>
                <a:spcPts val="0"/>
              </a:spcAft>
              <a:buClr>
                <a:srgbClr val="000000"/>
              </a:buClr>
              <a:buSzPts val="1100"/>
              <a:buFont typeface="Arial"/>
              <a:buNone/>
            </a:pPr>
            <a:r>
              <a:rPr b="1" i="0" lang="en" sz="1100" u="none" cap="none" strike="noStrike">
                <a:solidFill>
                  <a:srgbClr val="FF0000"/>
                </a:solidFill>
                <a:latin typeface="Courier New"/>
                <a:ea typeface="Courier New"/>
                <a:cs typeface="Courier New"/>
                <a:sym typeface="Courier New"/>
              </a:rPr>
              <a:t>You will implement these two helper functions:</a:t>
            </a:r>
            <a:endParaRPr b="1" i="0" sz="1100" u="none" cap="none" strike="noStrike">
              <a:solidFill>
                <a:srgbClr val="FF0000"/>
              </a:solidFill>
              <a:latin typeface="Courier New"/>
              <a:ea typeface="Courier New"/>
              <a:cs typeface="Courier New"/>
              <a:sym typeface="Courier New"/>
            </a:endParaRPr>
          </a:p>
          <a:p>
            <a:pPr indent="0" lvl="0" marL="0" marR="0" rtl="0" algn="l">
              <a:lnSpc>
                <a:spcPct val="115000"/>
              </a:lnSpc>
              <a:spcBef>
                <a:spcPts val="1500"/>
              </a:spcBef>
              <a:spcAft>
                <a:spcPts val="0"/>
              </a:spcAft>
              <a:buClr>
                <a:srgbClr val="000000"/>
              </a:buClr>
              <a:buSzPts val="900"/>
              <a:buFont typeface="Arial"/>
              <a:buNone/>
            </a:pPr>
            <a:r>
              <a:rPr b="1" i="0" lang="en" sz="900" u="none" cap="none" strike="noStrike">
                <a:solidFill>
                  <a:srgbClr val="5C5962"/>
                </a:solidFill>
                <a:highlight>
                  <a:srgbClr val="F5F6FA"/>
                </a:highlight>
                <a:latin typeface="Courier New"/>
                <a:ea typeface="Courier New"/>
                <a:cs typeface="Courier New"/>
                <a:sym typeface="Courier New"/>
              </a:rPr>
              <a:t>Vec3 reflect(Vec3 dir)</a:t>
            </a:r>
            <a:r>
              <a:rPr b="0" i="0" lang="en" sz="1200" u="none" cap="none" strike="noStrike">
                <a:solidFill>
                  <a:srgbClr val="5C5962"/>
                </a:solidFill>
                <a:highlight>
                  <a:srgbClr val="FFFFFF"/>
                </a:highlight>
                <a:latin typeface="Roboto"/>
                <a:ea typeface="Roboto"/>
                <a:cs typeface="Roboto"/>
                <a:sym typeface="Roboto"/>
              </a:rPr>
              <a:t>: returns a direction that is the perfect specular reflection of </a:t>
            </a:r>
            <a:r>
              <a:rPr b="0" i="0" lang="en" sz="900" u="none" cap="none" strike="noStrike">
                <a:solidFill>
                  <a:srgbClr val="5C5962"/>
                </a:solidFill>
                <a:highlight>
                  <a:srgbClr val="F5F6FA"/>
                </a:highlight>
                <a:latin typeface="Courier New"/>
                <a:ea typeface="Courier New"/>
                <a:cs typeface="Courier New"/>
                <a:sym typeface="Courier New"/>
              </a:rPr>
              <a:t>dir</a:t>
            </a:r>
            <a:r>
              <a:rPr b="0" i="0" lang="en" sz="1200" u="none" cap="none" strike="noStrike">
                <a:solidFill>
                  <a:srgbClr val="5C5962"/>
                </a:solidFill>
                <a:highlight>
                  <a:srgbClr val="FFFFFF"/>
                </a:highlight>
                <a:latin typeface="Roboto"/>
                <a:ea typeface="Roboto"/>
                <a:cs typeface="Roboto"/>
                <a:sym typeface="Roboto"/>
              </a:rPr>
              <a:t> about </a:t>
            </a:r>
            <a:r>
              <a:rPr b="0" i="0" lang="en" sz="900" u="none" cap="none" strike="noStrike">
                <a:solidFill>
                  <a:srgbClr val="5C5962"/>
                </a:solidFill>
                <a:highlight>
                  <a:srgbClr val="F5F6FA"/>
                </a:highlight>
                <a:latin typeface="Courier New"/>
                <a:ea typeface="Courier New"/>
                <a:cs typeface="Courier New"/>
                <a:sym typeface="Courier New"/>
              </a:rPr>
              <a:t>{0, 1, 0}(normal of surface)</a:t>
            </a:r>
            <a:r>
              <a:rPr b="0" i="0" lang="en" sz="1200" u="none" cap="none" strike="noStrike">
                <a:solidFill>
                  <a:srgbClr val="5C5962"/>
                </a:solidFill>
                <a:highlight>
                  <a:srgbClr val="FFFFFF"/>
                </a:highlight>
                <a:latin typeface="Roboto"/>
                <a:ea typeface="Roboto"/>
                <a:cs typeface="Roboto"/>
                <a:sym typeface="Roboto"/>
              </a:rPr>
              <a:t>.</a:t>
            </a:r>
            <a:endParaRPr b="0" i="0" sz="1200" u="none" cap="none" strike="noStrike">
              <a:solidFill>
                <a:srgbClr val="5C5962"/>
              </a:solidFill>
              <a:highlight>
                <a:srgbClr val="FFFFFF"/>
              </a:highlight>
              <a:latin typeface="Roboto"/>
              <a:ea typeface="Roboto"/>
              <a:cs typeface="Roboto"/>
              <a:sym typeface="Roboto"/>
            </a:endParaRPr>
          </a:p>
          <a:p>
            <a:pPr indent="0" lvl="0" marL="0" marR="0" rtl="0" algn="l">
              <a:lnSpc>
                <a:spcPct val="115000"/>
              </a:lnSpc>
              <a:spcBef>
                <a:spcPts val="1500"/>
              </a:spcBef>
              <a:spcAft>
                <a:spcPts val="1500"/>
              </a:spcAft>
              <a:buClr>
                <a:srgbClr val="000000"/>
              </a:buClr>
              <a:buSzPts val="850"/>
              <a:buFont typeface="Arial"/>
              <a:buNone/>
            </a:pPr>
            <a:r>
              <a:rPr b="1" i="0" lang="en" sz="850" u="none" cap="none" strike="noStrike">
                <a:solidFill>
                  <a:srgbClr val="5C5962"/>
                </a:solidFill>
                <a:highlight>
                  <a:srgbClr val="F5F6FA"/>
                </a:highlight>
                <a:latin typeface="Courier New"/>
                <a:ea typeface="Courier New"/>
                <a:cs typeface="Courier New"/>
                <a:sym typeface="Courier New"/>
              </a:rPr>
              <a:t>Vec3 refract</a:t>
            </a:r>
            <a:r>
              <a:rPr b="0" i="0" lang="en" sz="850" u="none" cap="none" strike="noStrike">
                <a:solidFill>
                  <a:srgbClr val="5C5962"/>
                </a:solidFill>
                <a:highlight>
                  <a:srgbClr val="F5F6FA"/>
                </a:highlight>
                <a:latin typeface="Courier New"/>
                <a:ea typeface="Courier New"/>
                <a:cs typeface="Courier New"/>
                <a:sym typeface="Courier New"/>
              </a:rPr>
              <a:t>(Vec3 out_dir, float index_of_refraction, bool&amp; was_internal)</a:t>
            </a:r>
            <a:r>
              <a:rPr b="0" i="0" lang="en" sz="1200" u="none" cap="none" strike="noStrike">
                <a:solidFill>
                  <a:srgbClr val="5C5962"/>
                </a:solidFill>
                <a:highlight>
                  <a:srgbClr val="FFFFFF"/>
                </a:highlight>
                <a:latin typeface="Roboto"/>
                <a:ea typeface="Roboto"/>
                <a:cs typeface="Roboto"/>
                <a:sym typeface="Roboto"/>
              </a:rPr>
              <a:t>: returns the ray that results from refracting </a:t>
            </a:r>
            <a:r>
              <a:rPr b="0" i="0" lang="en" sz="850" u="none" cap="none" strike="noStrike">
                <a:solidFill>
                  <a:srgbClr val="5C5962"/>
                </a:solidFill>
                <a:highlight>
                  <a:srgbClr val="F5F6FA"/>
                </a:highlight>
                <a:latin typeface="Courier New"/>
                <a:ea typeface="Courier New"/>
                <a:cs typeface="Courier New"/>
                <a:sym typeface="Courier New"/>
              </a:rPr>
              <a:t>out_dir</a:t>
            </a:r>
            <a:r>
              <a:rPr b="0" i="0" lang="en" sz="1200" u="none" cap="none" strike="noStrike">
                <a:solidFill>
                  <a:srgbClr val="5C5962"/>
                </a:solidFill>
                <a:highlight>
                  <a:srgbClr val="FFFFFF"/>
                </a:highlight>
                <a:latin typeface="Roboto"/>
                <a:ea typeface="Roboto"/>
                <a:cs typeface="Roboto"/>
                <a:sym typeface="Roboto"/>
              </a:rPr>
              <a:t> through the surface according to </a:t>
            </a:r>
            <a:r>
              <a:rPr b="0" i="0" lang="en" sz="1200" u="none" cap="none" strike="noStrike">
                <a:solidFill>
                  <a:srgbClr val="7253ED"/>
                </a:solidFill>
                <a:highlight>
                  <a:srgbClr val="FFFFFF"/>
                </a:highlight>
                <a:uFill>
                  <a:noFill/>
                </a:uFill>
                <a:latin typeface="Roboto"/>
                <a:ea typeface="Roboto"/>
                <a:cs typeface="Roboto"/>
                <a:sym typeface="Roboto"/>
                <a:hlinkClick r:id="rId3">
                  <a:extLst>
                    <a:ext uri="{A12FA001-AC4F-418D-AE19-62706E023703}">
                      <ahyp:hlinkClr val="tx"/>
                    </a:ext>
                  </a:extLst>
                </a:hlinkClick>
              </a:rPr>
              <a:t>Snell’s Law</a:t>
            </a:r>
            <a:r>
              <a:rPr b="0" i="0" lang="en" sz="1200" u="none" cap="none" strike="noStrike">
                <a:solidFill>
                  <a:srgbClr val="5C5962"/>
                </a:solidFill>
                <a:highlight>
                  <a:srgbClr val="FFFFFF"/>
                </a:highlight>
                <a:latin typeface="Roboto"/>
                <a:ea typeface="Roboto"/>
                <a:cs typeface="Roboto"/>
                <a:sym typeface="Roboto"/>
              </a:rPr>
              <a:t>.  </a:t>
            </a:r>
            <a:endParaRPr b="0" i="0" sz="1200" u="none" cap="none" strike="noStrike">
              <a:solidFill>
                <a:srgbClr val="5C5962"/>
              </a:solidFill>
              <a:highlight>
                <a:srgbClr val="FFFFFF"/>
              </a:highlight>
              <a:latin typeface="Roboto"/>
              <a:ea typeface="Roboto"/>
              <a:cs typeface="Roboto"/>
              <a:sym typeface="Roboto"/>
            </a:endParaRPr>
          </a:p>
        </p:txBody>
      </p:sp>
      <p:cxnSp>
        <p:nvCxnSpPr>
          <p:cNvPr id="669" name="Google Shape;669;g1017b9aabd8_0_9"/>
          <p:cNvCxnSpPr/>
          <p:nvPr/>
        </p:nvCxnSpPr>
        <p:spPr>
          <a:xfrm flipH="1" rot="10800000">
            <a:off x="3666850" y="1872925"/>
            <a:ext cx="842400" cy="723600"/>
          </a:xfrm>
          <a:prstGeom prst="bentConnector3">
            <a:avLst>
              <a:gd fmla="val 99997" name="adj1"/>
            </a:avLst>
          </a:prstGeom>
          <a:noFill/>
          <a:ln cap="flat" cmpd="sng" w="28575">
            <a:solidFill>
              <a:schemeClr val="dk2"/>
            </a:solidFill>
            <a:prstDash val="solid"/>
            <a:round/>
            <a:headEnd len="med" w="med" type="triangle"/>
            <a:tailEnd len="sm" w="sm" type="none"/>
          </a:ln>
        </p:spPr>
      </p:cxnSp>
      <p:pic>
        <p:nvPicPr>
          <p:cNvPr id="670" name="Google Shape;670;g1017b9aabd8_0_9"/>
          <p:cNvPicPr preferRelativeResize="0"/>
          <p:nvPr/>
        </p:nvPicPr>
        <p:blipFill rotWithShape="1">
          <a:blip r:embed="rId4">
            <a:alphaModFix/>
          </a:blip>
          <a:srcRect b="0" l="0" r="0" t="0"/>
          <a:stretch/>
        </p:blipFill>
        <p:spPr>
          <a:xfrm>
            <a:off x="5249426" y="2528312"/>
            <a:ext cx="2457994" cy="1997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1017b9aabd8_0_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Quick Overview of the code you will implement </a:t>
            </a:r>
            <a:endParaRPr/>
          </a:p>
        </p:txBody>
      </p:sp>
      <p:sp>
        <p:nvSpPr>
          <p:cNvPr id="676" name="Google Shape;676;g1017b9aabd8_0_28"/>
          <p:cNvSpPr txBox="1"/>
          <p:nvPr>
            <p:ph idx="1" type="body"/>
          </p:nvPr>
        </p:nvSpPr>
        <p:spPr>
          <a:xfrm>
            <a:off x="311700" y="1152475"/>
            <a:ext cx="8520600" cy="93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1500"/>
              </a:spcAft>
              <a:buSzPts val="1800"/>
              <a:buNone/>
            </a:pPr>
            <a:r>
              <a:rPr b="1" lang="en" sz="1200">
                <a:solidFill>
                  <a:srgbClr val="5C5962"/>
                </a:solidFill>
                <a:highlight>
                  <a:srgbClr val="F5F6FA"/>
                </a:highlight>
                <a:latin typeface="Courier New"/>
                <a:ea typeface="Courier New"/>
                <a:cs typeface="Courier New"/>
                <a:sym typeface="Courier New"/>
              </a:rPr>
              <a:t>Scatter scatter(Vec3 out_dir)</a:t>
            </a:r>
            <a:r>
              <a:rPr lang="en" sz="1500">
                <a:solidFill>
                  <a:srgbClr val="5C5962"/>
                </a:solidFill>
                <a:highlight>
                  <a:srgbClr val="FFFFFF"/>
                </a:highlight>
                <a:latin typeface="Roboto"/>
                <a:ea typeface="Roboto"/>
                <a:cs typeface="Roboto"/>
                <a:sym typeface="Roboto"/>
              </a:rPr>
              <a:t>: given </a:t>
            </a:r>
            <a:r>
              <a:rPr lang="en" sz="1200">
                <a:solidFill>
                  <a:srgbClr val="5C5962"/>
                </a:solidFill>
                <a:highlight>
                  <a:srgbClr val="F5F6FA"/>
                </a:highlight>
                <a:latin typeface="Courier New"/>
                <a:ea typeface="Courier New"/>
                <a:cs typeface="Courier New"/>
                <a:sym typeface="Courier New"/>
              </a:rPr>
              <a:t>out_dir</a:t>
            </a:r>
            <a:r>
              <a:rPr lang="en" sz="1500">
                <a:solidFill>
                  <a:srgbClr val="5C5962"/>
                </a:solidFill>
                <a:highlight>
                  <a:srgbClr val="FFFFFF"/>
                </a:highlight>
                <a:latin typeface="Roboto"/>
                <a:ea typeface="Roboto"/>
                <a:cs typeface="Roboto"/>
                <a:sym typeface="Roboto"/>
              </a:rPr>
              <a:t>, generates a random sample for </a:t>
            </a:r>
            <a:r>
              <a:rPr lang="en" sz="1200">
                <a:solidFill>
                  <a:srgbClr val="5C5962"/>
                </a:solidFill>
                <a:highlight>
                  <a:srgbClr val="F5F6FA"/>
                </a:highlight>
                <a:latin typeface="Courier New"/>
                <a:ea typeface="Courier New"/>
                <a:cs typeface="Courier New"/>
                <a:sym typeface="Courier New"/>
              </a:rPr>
              <a:t>in_dir</a:t>
            </a:r>
            <a:r>
              <a:rPr lang="en" sz="1500">
                <a:solidFill>
                  <a:srgbClr val="5C5962"/>
                </a:solidFill>
                <a:highlight>
                  <a:srgbClr val="FFFFFF"/>
                </a:highlight>
                <a:latin typeface="Roboto"/>
                <a:ea typeface="Roboto"/>
                <a:cs typeface="Roboto"/>
                <a:sym typeface="Roboto"/>
              </a:rPr>
              <a:t>. It returns a </a:t>
            </a:r>
            <a:r>
              <a:rPr lang="en" sz="1200">
                <a:solidFill>
                  <a:srgbClr val="5C5962"/>
                </a:solidFill>
                <a:highlight>
                  <a:srgbClr val="F5F6FA"/>
                </a:highlight>
                <a:latin typeface="Courier New"/>
                <a:ea typeface="Courier New"/>
                <a:cs typeface="Courier New"/>
                <a:sym typeface="Courier New"/>
              </a:rPr>
              <a:t>Scatter</a:t>
            </a:r>
            <a:r>
              <a:rPr lang="en" sz="1500">
                <a:solidFill>
                  <a:srgbClr val="5C5962"/>
                </a:solidFill>
                <a:highlight>
                  <a:srgbClr val="FFFFFF"/>
                </a:highlight>
                <a:latin typeface="Roboto"/>
                <a:ea typeface="Roboto"/>
                <a:cs typeface="Roboto"/>
                <a:sym typeface="Roboto"/>
              </a:rPr>
              <a:t>, which contains both the sampled </a:t>
            </a:r>
            <a:r>
              <a:rPr b="1" lang="en" sz="1200">
                <a:solidFill>
                  <a:srgbClr val="5C5962"/>
                </a:solidFill>
                <a:highlight>
                  <a:srgbClr val="F5F6FA"/>
                </a:highlight>
                <a:latin typeface="Courier New"/>
                <a:ea typeface="Courier New"/>
                <a:cs typeface="Courier New"/>
                <a:sym typeface="Courier New"/>
              </a:rPr>
              <a:t>direction</a:t>
            </a:r>
            <a:r>
              <a:rPr b="1" lang="en" sz="1500">
                <a:solidFill>
                  <a:srgbClr val="5C5962"/>
                </a:solidFill>
                <a:highlight>
                  <a:srgbClr val="FFFFFF"/>
                </a:highlight>
                <a:latin typeface="Roboto"/>
                <a:ea typeface="Roboto"/>
                <a:cs typeface="Roboto"/>
                <a:sym typeface="Roboto"/>
              </a:rPr>
              <a:t> </a:t>
            </a:r>
            <a:r>
              <a:rPr lang="en" sz="1500">
                <a:solidFill>
                  <a:srgbClr val="5C5962"/>
                </a:solidFill>
                <a:highlight>
                  <a:srgbClr val="FFFFFF"/>
                </a:highlight>
                <a:latin typeface="Roboto"/>
                <a:ea typeface="Roboto"/>
                <a:cs typeface="Roboto"/>
                <a:sym typeface="Roboto"/>
              </a:rPr>
              <a:t>and the </a:t>
            </a:r>
            <a:r>
              <a:rPr b="1" lang="en" sz="1200" u="sng">
                <a:solidFill>
                  <a:srgbClr val="5C5962"/>
                </a:solidFill>
                <a:highlight>
                  <a:srgbClr val="F5F6FA"/>
                </a:highlight>
                <a:latin typeface="Courier New"/>
                <a:ea typeface="Courier New"/>
                <a:cs typeface="Courier New"/>
                <a:sym typeface="Courier New"/>
              </a:rPr>
              <a:t>attenuation</a:t>
            </a:r>
            <a:r>
              <a:rPr b="1" lang="en" sz="1500" u="sng">
                <a:solidFill>
                  <a:srgbClr val="5C5962"/>
                </a:solidFill>
                <a:highlight>
                  <a:srgbClr val="FFFFFF"/>
                </a:highlight>
                <a:latin typeface="Roboto"/>
                <a:ea typeface="Roboto"/>
                <a:cs typeface="Roboto"/>
                <a:sym typeface="Roboto"/>
              </a:rPr>
              <a:t> </a:t>
            </a:r>
            <a:r>
              <a:rPr lang="en" sz="1500">
                <a:solidFill>
                  <a:srgbClr val="5C5962"/>
                </a:solidFill>
                <a:highlight>
                  <a:srgbClr val="FFFFFF"/>
                </a:highlight>
                <a:latin typeface="Roboto"/>
                <a:ea typeface="Roboto"/>
                <a:cs typeface="Roboto"/>
                <a:sym typeface="Roboto"/>
              </a:rPr>
              <a:t>for the in/out pair.</a:t>
            </a:r>
            <a:endParaRPr/>
          </a:p>
        </p:txBody>
      </p:sp>
      <p:cxnSp>
        <p:nvCxnSpPr>
          <p:cNvPr id="677" name="Google Shape;677;g1017b9aabd8_0_28"/>
          <p:cNvCxnSpPr/>
          <p:nvPr/>
        </p:nvCxnSpPr>
        <p:spPr>
          <a:xfrm flipH="1" rot="10800000">
            <a:off x="5129325" y="1803275"/>
            <a:ext cx="842400" cy="723600"/>
          </a:xfrm>
          <a:prstGeom prst="bentConnector3">
            <a:avLst>
              <a:gd fmla="val 99997" name="adj1"/>
            </a:avLst>
          </a:prstGeom>
          <a:noFill/>
          <a:ln cap="flat" cmpd="sng" w="28575">
            <a:solidFill>
              <a:schemeClr val="dk2"/>
            </a:solidFill>
            <a:prstDash val="solid"/>
            <a:round/>
            <a:headEnd len="med" w="med" type="triangle"/>
            <a:tailEnd len="sm" w="sm" type="none"/>
          </a:ln>
        </p:spPr>
      </p:cxnSp>
      <p:sp>
        <p:nvSpPr>
          <p:cNvPr id="678" name="Google Shape;678;g1017b9aabd8_0_28"/>
          <p:cNvSpPr txBox="1"/>
          <p:nvPr/>
        </p:nvSpPr>
        <p:spPr>
          <a:xfrm>
            <a:off x="387975" y="2367800"/>
            <a:ext cx="4516800" cy="2415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900"/>
              </a:spcBef>
              <a:spcAft>
                <a:spcPts val="0"/>
              </a:spcAft>
              <a:buClr>
                <a:srgbClr val="000000"/>
              </a:buClr>
              <a:buSzPts val="1100"/>
              <a:buFont typeface="Arial"/>
              <a:buNone/>
            </a:pPr>
            <a:r>
              <a:rPr b="1" i="0" lang="en" sz="1100" u="none" cap="none" strike="noStrike">
                <a:solidFill>
                  <a:srgbClr val="FF0000"/>
                </a:solidFill>
                <a:latin typeface="Courier New"/>
                <a:ea typeface="Courier New"/>
                <a:cs typeface="Courier New"/>
                <a:sym typeface="Courier New"/>
              </a:rPr>
              <a:t>You will get this through:</a:t>
            </a:r>
            <a:endParaRPr b="1" i="0" sz="900" u="none" cap="none" strike="noStrike">
              <a:solidFill>
                <a:srgbClr val="5C5962"/>
              </a:solidFill>
              <a:highlight>
                <a:srgbClr val="F5F6FA"/>
              </a:highlight>
              <a:latin typeface="Courier New"/>
              <a:ea typeface="Courier New"/>
              <a:cs typeface="Courier New"/>
              <a:sym typeface="Courier New"/>
            </a:endParaRPr>
          </a:p>
          <a:p>
            <a:pPr indent="0" lvl="0" marL="0" marR="0" rtl="0" algn="l">
              <a:lnSpc>
                <a:spcPct val="115000"/>
              </a:lnSpc>
              <a:spcBef>
                <a:spcPts val="1500"/>
              </a:spcBef>
              <a:spcAft>
                <a:spcPts val="0"/>
              </a:spcAft>
              <a:buClr>
                <a:srgbClr val="000000"/>
              </a:buClr>
              <a:buSzPts val="900"/>
              <a:buFont typeface="Arial"/>
              <a:buNone/>
            </a:pPr>
            <a:r>
              <a:rPr b="1" i="0" lang="en" sz="900" u="none" cap="none" strike="noStrike">
                <a:solidFill>
                  <a:srgbClr val="5C5962"/>
                </a:solidFill>
                <a:highlight>
                  <a:srgbClr val="F5F6FA"/>
                </a:highlight>
                <a:latin typeface="Courier New"/>
                <a:ea typeface="Courier New"/>
                <a:cs typeface="Courier New"/>
                <a:sym typeface="Courier New"/>
              </a:rPr>
              <a:t>Spectrum evaluate</a:t>
            </a:r>
            <a:r>
              <a:rPr b="0" i="0" lang="en" sz="900" u="none" cap="none" strike="noStrike">
                <a:solidFill>
                  <a:srgbClr val="5C5962"/>
                </a:solidFill>
                <a:highlight>
                  <a:srgbClr val="F5F6FA"/>
                </a:highlight>
                <a:latin typeface="Courier New"/>
                <a:ea typeface="Courier New"/>
                <a:cs typeface="Courier New"/>
                <a:sym typeface="Courier New"/>
              </a:rPr>
              <a:t>(Vec3 out_dir, Vec3 in_dir)</a:t>
            </a:r>
            <a:r>
              <a:rPr b="0" i="0" lang="en" sz="1200" u="none" cap="none" strike="noStrike">
                <a:solidFill>
                  <a:srgbClr val="5C5962"/>
                </a:solidFill>
                <a:highlight>
                  <a:srgbClr val="FFFFFF"/>
                </a:highlight>
                <a:latin typeface="Roboto"/>
                <a:ea typeface="Roboto"/>
                <a:cs typeface="Roboto"/>
                <a:sym typeface="Roboto"/>
              </a:rPr>
              <a:t>: evaluates the BSDF for a given pair of directions. This is only defined for continuous BSDFs.</a:t>
            </a:r>
            <a:endParaRPr b="0" i="0" sz="1200" u="none" cap="none" strike="noStrike">
              <a:solidFill>
                <a:srgbClr val="5C5962"/>
              </a:solidFill>
              <a:highlight>
                <a:srgbClr val="FFFFFF"/>
              </a:highlight>
              <a:latin typeface="Roboto"/>
              <a:ea typeface="Roboto"/>
              <a:cs typeface="Roboto"/>
              <a:sym typeface="Roboto"/>
            </a:endParaRPr>
          </a:p>
          <a:p>
            <a:pPr indent="0" lvl="0" marL="0" marR="0" rtl="0" algn="l">
              <a:lnSpc>
                <a:spcPct val="115000"/>
              </a:lnSpc>
              <a:spcBef>
                <a:spcPts val="1500"/>
              </a:spcBef>
              <a:spcAft>
                <a:spcPts val="0"/>
              </a:spcAft>
              <a:buClr>
                <a:srgbClr val="000000"/>
              </a:buClr>
              <a:buSzPts val="1200"/>
              <a:buFont typeface="Arial"/>
              <a:buNone/>
            </a:pPr>
            <a:r>
              <a:rPr b="0" i="1" lang="en" sz="1200" u="none" cap="none" strike="noStrike">
                <a:solidFill>
                  <a:srgbClr val="5C5962"/>
                </a:solidFill>
                <a:highlight>
                  <a:srgbClr val="FFFFFF"/>
                </a:highlight>
                <a:latin typeface="Roboto"/>
                <a:ea typeface="Roboto"/>
                <a:cs typeface="Roboto"/>
                <a:sym typeface="Roboto"/>
              </a:rPr>
              <a:t>In the starter code, only defined for Lambertian. You will calculate this value within your function scatter. </a:t>
            </a:r>
            <a:endParaRPr b="0" i="1" sz="1200" u="none" cap="none" strike="noStrike">
              <a:solidFill>
                <a:srgbClr val="5C5962"/>
              </a:solidFill>
              <a:highlight>
                <a:srgbClr val="FFFFFF"/>
              </a:highlight>
              <a:latin typeface="Roboto"/>
              <a:ea typeface="Roboto"/>
              <a:cs typeface="Roboto"/>
              <a:sym typeface="Roboto"/>
            </a:endParaRPr>
          </a:p>
          <a:p>
            <a:pPr indent="0" lvl="0" marL="0" marR="0" rtl="0" algn="l">
              <a:lnSpc>
                <a:spcPct val="115000"/>
              </a:lnSpc>
              <a:spcBef>
                <a:spcPts val="1500"/>
              </a:spcBef>
              <a:spcAft>
                <a:spcPts val="1500"/>
              </a:spcAft>
              <a:buClr>
                <a:srgbClr val="000000"/>
              </a:buClr>
              <a:buSzPts val="1200"/>
              <a:buFont typeface="Arial"/>
              <a:buNone/>
            </a:pPr>
            <a:r>
              <a:rPr b="0" i="0" lang="en" sz="1200" u="none" cap="none" strike="noStrike">
                <a:solidFill>
                  <a:srgbClr val="5C5962"/>
                </a:solidFill>
                <a:highlight>
                  <a:srgbClr val="FFFFFF"/>
                </a:highlight>
                <a:latin typeface="Roboto"/>
                <a:ea typeface="Roboto"/>
                <a:cs typeface="Roboto"/>
                <a:sym typeface="Roboto"/>
              </a:rPr>
              <a:t>This is dependent on the surface property of the material (hint: look in the definition BSDF_glass and BSDF_mirror!)</a:t>
            </a:r>
            <a:endParaRPr b="0" i="0" sz="1200" u="none" cap="none" strike="noStrike">
              <a:solidFill>
                <a:srgbClr val="5C5962"/>
              </a:solidFill>
              <a:highlight>
                <a:srgbClr val="FFFFFF"/>
              </a:highlight>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5: Materials</a:t>
            </a:r>
            <a:endParaRPr>
              <a:latin typeface="Exo"/>
              <a:ea typeface="Exo"/>
              <a:cs typeface="Exo"/>
              <a:sym typeface="Exo"/>
            </a:endParaRPr>
          </a:p>
        </p:txBody>
      </p:sp>
      <p:sp>
        <p:nvSpPr>
          <p:cNvPr id="684" name="Google Shape;684;p33"/>
          <p:cNvSpPr txBox="1"/>
          <p:nvPr>
            <p:ph idx="1" type="body"/>
          </p:nvPr>
        </p:nvSpPr>
        <p:spPr>
          <a:xfrm>
            <a:off x="671050" y="1249500"/>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Mirror BSDF</a:t>
            </a:r>
            <a:endParaRPr>
              <a:latin typeface="Helvetica Neue"/>
              <a:ea typeface="Helvetica Neue"/>
              <a:cs typeface="Helvetica Neue"/>
              <a:sym typeface="Helvetica Neue"/>
            </a:endParaRPr>
          </a:p>
        </p:txBody>
      </p:sp>
      <p:pic>
        <p:nvPicPr>
          <p:cNvPr id="685" name="Google Shape;685;p33"/>
          <p:cNvPicPr preferRelativeResize="0"/>
          <p:nvPr/>
        </p:nvPicPr>
        <p:blipFill rotWithShape="1">
          <a:blip r:embed="rId3">
            <a:alphaModFix/>
          </a:blip>
          <a:srcRect b="0" l="0" r="0" t="0"/>
          <a:stretch/>
        </p:blipFill>
        <p:spPr>
          <a:xfrm>
            <a:off x="598900" y="1822200"/>
            <a:ext cx="2734723" cy="1709199"/>
          </a:xfrm>
          <a:prstGeom prst="rect">
            <a:avLst/>
          </a:prstGeom>
          <a:noFill/>
          <a:ln>
            <a:noFill/>
          </a:ln>
        </p:spPr>
      </p:pic>
      <p:sp>
        <p:nvSpPr>
          <p:cNvPr id="686" name="Google Shape;686;p33"/>
          <p:cNvSpPr txBox="1"/>
          <p:nvPr/>
        </p:nvSpPr>
        <p:spPr>
          <a:xfrm>
            <a:off x="3465875" y="2761000"/>
            <a:ext cx="5097000" cy="15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C343D"/>
                </a:solidFill>
                <a:latin typeface="Fira Code"/>
                <a:ea typeface="Fira Code"/>
                <a:cs typeface="Fira Code"/>
                <a:sym typeface="Fira Code"/>
              </a:rPr>
              <a:t>struct Scatter</a:t>
            </a:r>
            <a:r>
              <a:rPr b="0" i="0" lang="en" sz="1100" u="none" cap="none" strike="noStrike">
                <a:solidFill>
                  <a:srgbClr val="274E13"/>
                </a:solidFill>
                <a:latin typeface="Fira Code"/>
                <a:ea typeface="Fira Code"/>
                <a:cs typeface="Fira Code"/>
                <a:sym typeface="Fira Code"/>
              </a:rPr>
              <a:t>{</a:t>
            </a:r>
            <a:endParaRPr b="0" i="0" sz="1100" u="none" cap="none" strike="noStrike">
              <a:solidFill>
                <a:srgbClr val="274E13"/>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Code"/>
                <a:ea typeface="Fira Code"/>
                <a:cs typeface="Fira Code"/>
                <a:sym typeface="Fira Code"/>
              </a:rPr>
              <a:t>	</a:t>
            </a:r>
            <a:r>
              <a:rPr b="0" i="0" lang="en" sz="1100" u="none" cap="none" strike="noStrike">
                <a:solidFill>
                  <a:srgbClr val="1C4587"/>
                </a:solidFill>
                <a:latin typeface="Fira Code"/>
                <a:ea typeface="Fira Code"/>
                <a:cs typeface="Fira Code"/>
                <a:sym typeface="Fira Code"/>
              </a:rPr>
              <a:t>Spectrum attenuation;</a:t>
            </a:r>
            <a:r>
              <a:rPr b="0" i="0" lang="en" sz="1100" u="none" cap="none" strike="noStrike">
                <a:solidFill>
                  <a:srgbClr val="000000"/>
                </a:solidFill>
                <a:latin typeface="Fira Code"/>
                <a:ea typeface="Fira Code"/>
                <a:cs typeface="Fira Code"/>
                <a:sym typeface="Fira Code"/>
              </a:rPr>
              <a:t> </a:t>
            </a:r>
            <a:r>
              <a:rPr b="0" i="0" lang="en" sz="1100" u="none" cap="none" strike="noStrike">
                <a:solidFill>
                  <a:srgbClr val="FF0000"/>
                </a:solidFill>
                <a:latin typeface="Fira Code"/>
                <a:ea typeface="Fira Code"/>
                <a:cs typeface="Fira Code"/>
                <a:sym typeface="Fira Code"/>
              </a:rPr>
              <a:t>// reflectance</a:t>
            </a:r>
            <a:endParaRPr b="0" i="0" sz="11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ira Code"/>
                <a:ea typeface="Fira Code"/>
                <a:cs typeface="Fira Code"/>
                <a:sym typeface="Fira Code"/>
              </a:rPr>
              <a:t>	</a:t>
            </a:r>
            <a:r>
              <a:rPr b="0" i="0" lang="en" sz="1100" u="none" cap="none" strike="noStrike">
                <a:solidFill>
                  <a:srgbClr val="1C4587"/>
                </a:solidFill>
                <a:latin typeface="Fira Code"/>
                <a:ea typeface="Fira Code"/>
                <a:cs typeface="Fira Code"/>
                <a:sym typeface="Fira Code"/>
              </a:rPr>
              <a:t>Vec3 direction;</a:t>
            </a:r>
            <a:r>
              <a:rPr b="0" i="0" lang="en" sz="1100" u="none" cap="none" strike="noStrike">
                <a:solidFill>
                  <a:schemeClr val="dk1"/>
                </a:solidFill>
                <a:latin typeface="Fira Code"/>
                <a:ea typeface="Fira Code"/>
                <a:cs typeface="Fira Code"/>
                <a:sym typeface="Fira Code"/>
              </a:rPr>
              <a:t>		</a:t>
            </a:r>
            <a:r>
              <a:rPr b="0" i="0" lang="en" sz="1100" u="none" cap="none" strike="noStrike">
                <a:solidFill>
                  <a:srgbClr val="FF0000"/>
                </a:solidFill>
                <a:latin typeface="Fira Code"/>
                <a:ea typeface="Fira Code"/>
                <a:cs typeface="Fira Code"/>
                <a:sym typeface="Fira Code"/>
              </a:rPr>
              <a:t>// flip it! (in reflect)</a:t>
            </a:r>
            <a:endParaRPr b="0" i="0" sz="11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74E13"/>
                </a:solidFill>
                <a:latin typeface="Fira Code"/>
                <a:ea typeface="Fira Code"/>
                <a:cs typeface="Fira Code"/>
                <a:sym typeface="Fira Code"/>
              </a:rPr>
              <a:t>}</a:t>
            </a:r>
            <a:endParaRPr b="0" i="0" sz="1100" u="none" cap="none" strike="noStrike">
              <a:solidFill>
                <a:srgbClr val="274E13"/>
              </a:solidFill>
              <a:latin typeface="Fira Code"/>
              <a:ea typeface="Fira Code"/>
              <a:cs typeface="Fira Code"/>
              <a:sym typeface="Fira Code"/>
            </a:endParaRPr>
          </a:p>
        </p:txBody>
      </p:sp>
      <p:sp>
        <p:nvSpPr>
          <p:cNvPr id="687" name="Google Shape;687;p33"/>
          <p:cNvSpPr txBox="1"/>
          <p:nvPr/>
        </p:nvSpPr>
        <p:spPr>
          <a:xfrm>
            <a:off x="3465875" y="1228950"/>
            <a:ext cx="5044800" cy="102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C343D"/>
                </a:solidFill>
                <a:latin typeface="Fira Code"/>
                <a:ea typeface="Fira Code"/>
                <a:cs typeface="Fira Code"/>
                <a:sym typeface="Fira Code"/>
              </a:rPr>
              <a:t>struct BSDF_Mirror </a:t>
            </a:r>
            <a:r>
              <a:rPr b="0" i="0" lang="en" sz="1100" u="none" cap="none" strike="noStrike">
                <a:solidFill>
                  <a:srgbClr val="274E13"/>
                </a:solidFill>
                <a:latin typeface="Fira Code"/>
                <a:ea typeface="Fira Code"/>
                <a:cs typeface="Fira Code"/>
                <a:sym typeface="Fira Code"/>
              </a:rPr>
              <a:t>{</a:t>
            </a:r>
            <a:endParaRPr b="0" i="0" sz="1100" u="none" cap="none" strike="noStrike">
              <a:solidFill>
                <a:srgbClr val="6D9EEB"/>
              </a:solidFill>
              <a:latin typeface="Fira Code"/>
              <a:ea typeface="Fira Code"/>
              <a:cs typeface="Fira Code"/>
              <a:sym typeface="Fira Code"/>
            </a:endParaRPr>
          </a:p>
          <a:p>
            <a:pPr indent="45720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C4587"/>
                </a:solidFill>
                <a:latin typeface="Fira Code"/>
                <a:ea typeface="Fira Code"/>
                <a:cs typeface="Fira Code"/>
                <a:sym typeface="Fira Code"/>
              </a:rPr>
              <a:t>BSDF_Sample sample(Vec3 out_dir) const; </a:t>
            </a:r>
            <a:endParaRPr b="0" i="0" sz="1100" u="none" cap="none" strike="noStrike">
              <a:solidFill>
                <a:srgbClr val="1C4587"/>
              </a:solidFill>
              <a:latin typeface="Fira Code"/>
              <a:ea typeface="Fira Code"/>
              <a:cs typeface="Fira Code"/>
              <a:sym typeface="Fira Code"/>
            </a:endParaRPr>
          </a:p>
          <a:p>
            <a:pPr indent="45720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1C4587"/>
                </a:solidFill>
                <a:latin typeface="Fira Code"/>
                <a:ea typeface="Fira Code"/>
                <a:cs typeface="Fira Code"/>
                <a:sym typeface="Fira Code"/>
              </a:rPr>
              <a:t>Spectrum evaluate(Vec3 out_dir, Vec3 in_dir) const;</a:t>
            </a:r>
            <a:endParaRPr b="0" i="0" sz="11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C4587"/>
                </a:solidFill>
                <a:latin typeface="Fira Code"/>
                <a:ea typeface="Fira Code"/>
                <a:cs typeface="Fira Code"/>
                <a:sym typeface="Fira Code"/>
              </a:rPr>
              <a:t>   	Spectrum reflectance;</a:t>
            </a:r>
            <a:endParaRPr b="0" i="0" sz="11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74E13"/>
                </a:solidFill>
                <a:latin typeface="Fira Code"/>
                <a:ea typeface="Fira Code"/>
                <a:cs typeface="Fira Code"/>
                <a:sym typeface="Fira Code"/>
              </a:rPr>
              <a:t>}</a:t>
            </a:r>
            <a:endParaRPr b="0" i="0" sz="1100" u="none" cap="none" strike="noStrike">
              <a:solidFill>
                <a:srgbClr val="274E13"/>
              </a:solidFill>
              <a:latin typeface="Fira Code"/>
              <a:ea typeface="Fira Code"/>
              <a:cs typeface="Fira Code"/>
              <a:sym typeface="Fira Code"/>
            </a:endParaRPr>
          </a:p>
        </p:txBody>
      </p:sp>
      <p:cxnSp>
        <p:nvCxnSpPr>
          <p:cNvPr id="688" name="Google Shape;688;p33"/>
          <p:cNvCxnSpPr/>
          <p:nvPr/>
        </p:nvCxnSpPr>
        <p:spPr>
          <a:xfrm>
            <a:off x="4003700" y="1666425"/>
            <a:ext cx="945000" cy="0"/>
          </a:xfrm>
          <a:prstGeom prst="straightConnector1">
            <a:avLst/>
          </a:prstGeom>
          <a:noFill/>
          <a:ln cap="flat" cmpd="sng" w="19050">
            <a:solidFill>
              <a:srgbClr val="FF0000"/>
            </a:solidFill>
            <a:prstDash val="solid"/>
            <a:round/>
            <a:headEnd len="sm" w="sm" type="none"/>
            <a:tailEnd len="sm" w="sm" type="none"/>
          </a:ln>
        </p:spPr>
      </p:cxnSp>
      <p:cxnSp>
        <p:nvCxnSpPr>
          <p:cNvPr id="689" name="Google Shape;689;p33"/>
          <p:cNvCxnSpPr/>
          <p:nvPr/>
        </p:nvCxnSpPr>
        <p:spPr>
          <a:xfrm>
            <a:off x="3578075" y="3022625"/>
            <a:ext cx="1500600" cy="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5: Materials</a:t>
            </a:r>
            <a:endParaRPr>
              <a:latin typeface="Exo"/>
              <a:ea typeface="Exo"/>
              <a:cs typeface="Exo"/>
              <a:sym typeface="Exo"/>
            </a:endParaRPr>
          </a:p>
        </p:txBody>
      </p:sp>
      <p:sp>
        <p:nvSpPr>
          <p:cNvPr id="695" name="Google Shape;695;p34"/>
          <p:cNvSpPr txBox="1"/>
          <p:nvPr>
            <p:ph idx="1" type="body"/>
          </p:nvPr>
        </p:nvSpPr>
        <p:spPr>
          <a:xfrm>
            <a:off x="671050" y="1249500"/>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2: Glass BSDF</a:t>
            </a:r>
            <a:endParaRPr>
              <a:latin typeface="Helvetica Neue"/>
              <a:ea typeface="Helvetica Neue"/>
              <a:cs typeface="Helvetica Neue"/>
              <a:sym typeface="Helvetica Neue"/>
            </a:endParaRPr>
          </a:p>
        </p:txBody>
      </p:sp>
      <p:pic>
        <p:nvPicPr>
          <p:cNvPr id="696" name="Google Shape;696;p34"/>
          <p:cNvPicPr preferRelativeResize="0"/>
          <p:nvPr/>
        </p:nvPicPr>
        <p:blipFill rotWithShape="1">
          <a:blip r:embed="rId3">
            <a:alphaModFix/>
          </a:blip>
          <a:srcRect b="0" l="0" r="0" t="0"/>
          <a:stretch/>
        </p:blipFill>
        <p:spPr>
          <a:xfrm>
            <a:off x="671050" y="1657200"/>
            <a:ext cx="2734100" cy="2221450"/>
          </a:xfrm>
          <a:prstGeom prst="rect">
            <a:avLst/>
          </a:prstGeom>
          <a:noFill/>
          <a:ln>
            <a:noFill/>
          </a:ln>
        </p:spPr>
      </p:pic>
      <p:sp>
        <p:nvSpPr>
          <p:cNvPr id="697" name="Google Shape;697;p34"/>
          <p:cNvSpPr txBox="1"/>
          <p:nvPr/>
        </p:nvSpPr>
        <p:spPr>
          <a:xfrm>
            <a:off x="3929750" y="825750"/>
            <a:ext cx="44967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General Idea:</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Based on the direction of the ray...</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Try refraction</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Determine if total internal reflection is happening</a:t>
            </a:r>
            <a:endParaRPr b="0" i="0" sz="1400" u="none" cap="none" strike="noStrike">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Clr>
                <a:srgbClr val="000000"/>
              </a:buClr>
              <a:buSzPts val="1400"/>
              <a:buFont typeface="Arial"/>
              <a:buAutoNum type="alphaLcPeriod"/>
            </a:pPr>
            <a:r>
              <a:rPr b="0" i="0" lang="en" sz="1400" u="none" cap="none" strike="noStrike">
                <a:solidFill>
                  <a:srgbClr val="000000"/>
                </a:solidFill>
                <a:latin typeface="Arial"/>
                <a:ea typeface="Arial"/>
                <a:cs typeface="Arial"/>
                <a:sym typeface="Arial"/>
              </a:rPr>
              <a:t>If yes, reflect(identical to mirror）</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Calculate the Fresnel coefficient(Fr)</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Reflect or refract probabilistically based on Fr</a:t>
            </a:r>
            <a:endParaRPr b="0" i="0" sz="1400" u="none" cap="none" strike="noStrike">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Clr>
                <a:srgbClr val="000000"/>
              </a:buClr>
              <a:buSzPts val="1400"/>
              <a:buFont typeface="Arial"/>
              <a:buAutoNum type="alphaLcPeriod"/>
            </a:pPr>
            <a:r>
              <a:rPr b="0" i="0" lang="en" sz="1400" u="none" cap="none" strike="noStrike">
                <a:solidFill>
                  <a:srgbClr val="000000"/>
                </a:solidFill>
                <a:latin typeface="Arial"/>
                <a:ea typeface="Arial"/>
                <a:cs typeface="Arial"/>
                <a:sym typeface="Arial"/>
              </a:rPr>
              <a:t>Reflect with the probability of Fr</a:t>
            </a:r>
            <a:endParaRPr b="0" i="0" sz="1400" u="none" cap="none" strike="noStrike">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Clr>
                <a:srgbClr val="000000"/>
              </a:buClr>
              <a:buSzPts val="1400"/>
              <a:buFont typeface="Arial"/>
              <a:buAutoNum type="alphaLcPeriod"/>
            </a:pPr>
            <a:r>
              <a:rPr b="0" i="0" lang="en" sz="1400" u="none" cap="none" strike="noStrike">
                <a:solidFill>
                  <a:srgbClr val="000000"/>
                </a:solidFill>
                <a:latin typeface="Arial"/>
                <a:ea typeface="Arial"/>
                <a:cs typeface="Arial"/>
                <a:sym typeface="Arial"/>
              </a:rPr>
              <a:t>Refract/Transmit with probability of (1-Fr)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1017b9aabd8_0_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Refraction</a:t>
            </a:r>
            <a:endParaRPr/>
          </a:p>
        </p:txBody>
      </p:sp>
      <p:sp>
        <p:nvSpPr>
          <p:cNvPr id="703" name="Google Shape;703;g1017b9aabd8_0_74"/>
          <p:cNvSpPr txBox="1"/>
          <p:nvPr>
            <p:ph idx="1" type="body"/>
          </p:nvPr>
        </p:nvSpPr>
        <p:spPr>
          <a:xfrm>
            <a:off x="311700" y="1152475"/>
            <a:ext cx="2822100" cy="70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Typo in the diagram making everything confusing ;-;</a:t>
            </a:r>
            <a:endParaRPr sz="1300"/>
          </a:p>
          <a:p>
            <a:pPr indent="0" lvl="0" marL="0" rtl="0" algn="l">
              <a:lnSpc>
                <a:spcPct val="115000"/>
              </a:lnSpc>
              <a:spcBef>
                <a:spcPts val="0"/>
              </a:spcBef>
              <a:spcAft>
                <a:spcPts val="0"/>
              </a:spcAft>
              <a:buSzPts val="1800"/>
              <a:buNone/>
            </a:pPr>
            <a:r>
              <a:t/>
            </a:r>
            <a:endParaRPr sz="1300"/>
          </a:p>
          <a:p>
            <a:pPr indent="0" lvl="0" marL="0" rtl="0" algn="l">
              <a:lnSpc>
                <a:spcPct val="115000"/>
              </a:lnSpc>
              <a:spcBef>
                <a:spcPts val="0"/>
              </a:spcBef>
              <a:spcAft>
                <a:spcPts val="0"/>
              </a:spcAft>
              <a:buSzPts val="1800"/>
              <a:buNone/>
            </a:pPr>
            <a:r>
              <a:t/>
            </a:r>
            <a:endParaRPr sz="1300"/>
          </a:p>
          <a:p>
            <a:pPr indent="0" lvl="0" marL="0" rtl="0" algn="l">
              <a:lnSpc>
                <a:spcPct val="115000"/>
              </a:lnSpc>
              <a:spcBef>
                <a:spcPts val="0"/>
              </a:spcBef>
              <a:spcAft>
                <a:spcPts val="0"/>
              </a:spcAft>
              <a:buSzPts val="1800"/>
              <a:buNone/>
            </a:pPr>
            <a:r>
              <a:t/>
            </a:r>
            <a:endParaRPr sz="1300"/>
          </a:p>
        </p:txBody>
      </p:sp>
      <p:pic>
        <p:nvPicPr>
          <p:cNvPr id="704" name="Google Shape;704;g1017b9aabd8_0_74"/>
          <p:cNvPicPr preferRelativeResize="0"/>
          <p:nvPr/>
        </p:nvPicPr>
        <p:blipFill rotWithShape="1">
          <a:blip r:embed="rId3">
            <a:alphaModFix/>
          </a:blip>
          <a:srcRect b="0" l="0" r="0" t="0"/>
          <a:stretch/>
        </p:blipFill>
        <p:spPr>
          <a:xfrm>
            <a:off x="391275" y="1928325"/>
            <a:ext cx="3745249" cy="2675175"/>
          </a:xfrm>
          <a:prstGeom prst="rect">
            <a:avLst/>
          </a:prstGeom>
          <a:noFill/>
          <a:ln>
            <a:noFill/>
          </a:ln>
        </p:spPr>
      </p:pic>
      <p:pic>
        <p:nvPicPr>
          <p:cNvPr id="705" name="Google Shape;705;g1017b9aabd8_0_74"/>
          <p:cNvPicPr preferRelativeResize="0"/>
          <p:nvPr/>
        </p:nvPicPr>
        <p:blipFill rotWithShape="1">
          <a:blip r:embed="rId4">
            <a:alphaModFix/>
          </a:blip>
          <a:srcRect b="0" l="0" r="0" t="0"/>
          <a:stretch/>
        </p:blipFill>
        <p:spPr>
          <a:xfrm>
            <a:off x="4388424" y="842225"/>
            <a:ext cx="4124115" cy="3820975"/>
          </a:xfrm>
          <a:prstGeom prst="rect">
            <a:avLst/>
          </a:prstGeom>
          <a:noFill/>
          <a:ln>
            <a:noFill/>
          </a:ln>
        </p:spPr>
      </p:pic>
      <p:sp>
        <p:nvSpPr>
          <p:cNvPr id="706" name="Google Shape;706;g1017b9aabd8_0_74"/>
          <p:cNvSpPr/>
          <p:nvPr/>
        </p:nvSpPr>
        <p:spPr>
          <a:xfrm>
            <a:off x="422900" y="3143250"/>
            <a:ext cx="3680400" cy="1451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1017b9aabd8_0_74"/>
          <p:cNvSpPr txBox="1"/>
          <p:nvPr/>
        </p:nvSpPr>
        <p:spPr>
          <a:xfrm>
            <a:off x="4136525" y="4271600"/>
            <a:ext cx="2682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How to find x &amp; z direction?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8" name="Google Shape;708;g1017b9aabd8_0_74"/>
          <p:cNvCxnSpPr/>
          <p:nvPr/>
        </p:nvCxnSpPr>
        <p:spPr>
          <a:xfrm>
            <a:off x="3931925" y="3051800"/>
            <a:ext cx="1314600" cy="1120200"/>
          </a:xfrm>
          <a:prstGeom prst="straightConnector1">
            <a:avLst/>
          </a:prstGeom>
          <a:noFill/>
          <a:ln cap="flat" cmpd="sng" w="28575">
            <a:solidFill>
              <a:schemeClr val="dk2"/>
            </a:solidFill>
            <a:prstDash val="solid"/>
            <a:round/>
            <a:headEnd len="med" w="med" type="stealth"/>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3"/>
          <p:cNvSpPr/>
          <p:nvPr/>
        </p:nvSpPr>
        <p:spPr>
          <a:xfrm>
            <a:off x="2808075" y="1772425"/>
            <a:ext cx="1174800" cy="7704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xo"/>
                <a:ea typeface="Exo"/>
                <a:cs typeface="Exo"/>
                <a:sym typeface="Exo"/>
              </a:rPr>
              <a:t>Scene</a:t>
            </a:r>
            <a:endParaRPr b="0" i="0" sz="1400" u="none" cap="none" strike="noStrike">
              <a:solidFill>
                <a:srgbClr val="000000"/>
              </a:solidFill>
              <a:latin typeface="Exo"/>
              <a:ea typeface="Exo"/>
              <a:cs typeface="Exo"/>
              <a:sym typeface="Exo"/>
            </a:endParaRPr>
          </a:p>
        </p:txBody>
      </p:sp>
      <p:sp>
        <p:nvSpPr>
          <p:cNvPr id="84" name="Google Shape;8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Overview of Tasks (Part I)</a:t>
            </a:r>
            <a:endParaRPr>
              <a:latin typeface="Exo"/>
              <a:ea typeface="Exo"/>
              <a:cs typeface="Exo"/>
              <a:sym typeface="Exo"/>
            </a:endParaRPr>
          </a:p>
        </p:txBody>
      </p:sp>
      <p:sp>
        <p:nvSpPr>
          <p:cNvPr id="85" name="Google Shape;85;p3"/>
          <p:cNvSpPr txBox="1"/>
          <p:nvPr>
            <p:ph idx="1" type="body"/>
          </p:nvPr>
        </p:nvSpPr>
        <p:spPr>
          <a:xfrm>
            <a:off x="1454700" y="1152475"/>
            <a:ext cx="29133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1: Camera Rays</a:t>
            </a:r>
            <a:endParaRPr b="1" sz="1600">
              <a:latin typeface="Helvetica Neue"/>
              <a:ea typeface="Helvetica Neue"/>
              <a:cs typeface="Helvetica Neue"/>
              <a:sym typeface="Helvetica Neue"/>
            </a:endParaRPr>
          </a:p>
        </p:txBody>
      </p:sp>
      <p:sp>
        <p:nvSpPr>
          <p:cNvPr id="86" name="Google Shape;86;p3"/>
          <p:cNvSpPr txBox="1"/>
          <p:nvPr>
            <p:ph idx="1" type="body"/>
          </p:nvPr>
        </p:nvSpPr>
        <p:spPr>
          <a:xfrm>
            <a:off x="1073700" y="2905075"/>
            <a:ext cx="36153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2: Intersecting Primitives</a:t>
            </a:r>
            <a:endParaRPr b="1" sz="1600">
              <a:latin typeface="Helvetica Neue"/>
              <a:ea typeface="Helvetica Neue"/>
              <a:cs typeface="Helvetica Neue"/>
              <a:sym typeface="Helvetica Neue"/>
            </a:endParaRPr>
          </a:p>
        </p:txBody>
      </p:sp>
      <p:sp>
        <p:nvSpPr>
          <p:cNvPr id="87" name="Google Shape;87;p3"/>
          <p:cNvSpPr txBox="1"/>
          <p:nvPr>
            <p:ph idx="1" type="body"/>
          </p:nvPr>
        </p:nvSpPr>
        <p:spPr>
          <a:xfrm>
            <a:off x="6134413" y="1876925"/>
            <a:ext cx="18159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3*: BVH</a:t>
            </a:r>
            <a:endParaRPr b="1" sz="1600">
              <a:latin typeface="Helvetica Neue"/>
              <a:ea typeface="Helvetica Neue"/>
              <a:cs typeface="Helvetica Neue"/>
              <a:sym typeface="Helvetica Neue"/>
            </a:endParaRPr>
          </a:p>
        </p:txBody>
      </p:sp>
      <p:pic>
        <p:nvPicPr>
          <p:cNvPr id="88" name="Google Shape;88;p3"/>
          <p:cNvPicPr preferRelativeResize="0"/>
          <p:nvPr/>
        </p:nvPicPr>
        <p:blipFill rotWithShape="1">
          <a:blip r:embed="rId3">
            <a:alphaModFix/>
          </a:blip>
          <a:srcRect b="0" l="0" r="0" t="0"/>
          <a:stretch/>
        </p:blipFill>
        <p:spPr>
          <a:xfrm>
            <a:off x="1275250" y="3488737"/>
            <a:ext cx="1329300" cy="1224350"/>
          </a:xfrm>
          <a:prstGeom prst="rect">
            <a:avLst/>
          </a:prstGeom>
          <a:noFill/>
          <a:ln>
            <a:noFill/>
          </a:ln>
        </p:spPr>
      </p:pic>
      <p:pic>
        <p:nvPicPr>
          <p:cNvPr id="89" name="Google Shape;89;p3"/>
          <p:cNvPicPr preferRelativeResize="0"/>
          <p:nvPr/>
        </p:nvPicPr>
        <p:blipFill rotWithShape="1">
          <a:blip r:embed="rId4">
            <a:alphaModFix/>
          </a:blip>
          <a:srcRect b="0" l="0" r="0" t="0"/>
          <a:stretch/>
        </p:blipFill>
        <p:spPr>
          <a:xfrm>
            <a:off x="2849948" y="3317271"/>
            <a:ext cx="1679175" cy="1395829"/>
          </a:xfrm>
          <a:prstGeom prst="rect">
            <a:avLst/>
          </a:prstGeom>
          <a:noFill/>
          <a:ln>
            <a:noFill/>
          </a:ln>
        </p:spPr>
      </p:pic>
      <p:pic>
        <p:nvPicPr>
          <p:cNvPr id="90" name="Google Shape;90;p3"/>
          <p:cNvPicPr preferRelativeResize="0"/>
          <p:nvPr/>
        </p:nvPicPr>
        <p:blipFill rotWithShape="1">
          <a:blip r:embed="rId5">
            <a:alphaModFix/>
          </a:blip>
          <a:srcRect b="8589" l="18181" r="25547" t="8423"/>
          <a:stretch/>
        </p:blipFill>
        <p:spPr>
          <a:xfrm>
            <a:off x="6084113" y="2182375"/>
            <a:ext cx="1501347" cy="1549900"/>
          </a:xfrm>
          <a:prstGeom prst="rect">
            <a:avLst/>
          </a:prstGeom>
          <a:noFill/>
          <a:ln>
            <a:noFill/>
          </a:ln>
        </p:spPr>
      </p:pic>
      <p:sp>
        <p:nvSpPr>
          <p:cNvPr id="91" name="Google Shape;91;p3"/>
          <p:cNvSpPr txBox="1"/>
          <p:nvPr/>
        </p:nvSpPr>
        <p:spPr>
          <a:xfrm>
            <a:off x="7211700" y="4921188"/>
            <a:ext cx="1932300" cy="22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https://github.com/davidmoten/rtree-multi</a:t>
            </a:r>
            <a:endParaRPr b="0" i="0" sz="700" u="none" cap="none" strike="noStrike">
              <a:solidFill>
                <a:srgbClr val="000000"/>
              </a:solidFill>
              <a:latin typeface="Arial"/>
              <a:ea typeface="Arial"/>
              <a:cs typeface="Arial"/>
              <a:sym typeface="Arial"/>
            </a:endParaRPr>
          </a:p>
        </p:txBody>
      </p:sp>
      <p:grpSp>
        <p:nvGrpSpPr>
          <p:cNvPr id="92" name="Google Shape;92;p3"/>
          <p:cNvGrpSpPr/>
          <p:nvPr/>
        </p:nvGrpSpPr>
        <p:grpSpPr>
          <a:xfrm>
            <a:off x="1518541" y="1968147"/>
            <a:ext cx="497022" cy="365356"/>
            <a:chOff x="1105150" y="1939075"/>
            <a:chExt cx="387300" cy="284700"/>
          </a:xfrm>
        </p:grpSpPr>
        <p:sp>
          <p:nvSpPr>
            <p:cNvPr id="93" name="Google Shape;93;p3"/>
            <p:cNvSpPr/>
            <p:nvPr/>
          </p:nvSpPr>
          <p:spPr>
            <a:xfrm>
              <a:off x="1105150" y="1939075"/>
              <a:ext cx="270000" cy="284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
            <p:cNvSpPr/>
            <p:nvPr/>
          </p:nvSpPr>
          <p:spPr>
            <a:xfrm rot="-5400000">
              <a:off x="1291450" y="2022775"/>
              <a:ext cx="284700" cy="117300"/>
            </a:xfrm>
            <a:prstGeom prst="trapezoid">
              <a:avLst>
                <a:gd fmla="val 63393"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5" name="Google Shape;95;p3"/>
          <p:cNvCxnSpPr>
            <a:stCxn id="94" idx="2"/>
          </p:cNvCxnSpPr>
          <p:nvPr/>
        </p:nvCxnSpPr>
        <p:spPr>
          <a:xfrm>
            <a:off x="2015563" y="2150825"/>
            <a:ext cx="1004400" cy="0"/>
          </a:xfrm>
          <a:prstGeom prst="straightConnector1">
            <a:avLst/>
          </a:prstGeom>
          <a:noFill/>
          <a:ln cap="flat" cmpd="sng" w="9525">
            <a:solidFill>
              <a:srgbClr val="FF0000"/>
            </a:solidFill>
            <a:prstDash val="solid"/>
            <a:round/>
            <a:headEnd len="sm" w="sm" type="none"/>
            <a:tailEnd len="med" w="med" type="triangle"/>
          </a:ln>
        </p:spPr>
      </p:cxnSp>
      <p:cxnSp>
        <p:nvCxnSpPr>
          <p:cNvPr id="96" name="Google Shape;96;p3"/>
          <p:cNvCxnSpPr>
            <a:stCxn id="94" idx="2"/>
          </p:cNvCxnSpPr>
          <p:nvPr/>
        </p:nvCxnSpPr>
        <p:spPr>
          <a:xfrm flipH="1" rot="10800000">
            <a:off x="2015563" y="1876925"/>
            <a:ext cx="1022100" cy="273900"/>
          </a:xfrm>
          <a:prstGeom prst="straightConnector1">
            <a:avLst/>
          </a:prstGeom>
          <a:noFill/>
          <a:ln cap="flat" cmpd="sng" w="9525">
            <a:solidFill>
              <a:srgbClr val="FF0000"/>
            </a:solidFill>
            <a:prstDash val="dot"/>
            <a:round/>
            <a:headEnd len="sm" w="sm" type="none"/>
            <a:tailEnd len="med" w="med" type="triangle"/>
          </a:ln>
        </p:spPr>
      </p:cxnSp>
      <p:cxnSp>
        <p:nvCxnSpPr>
          <p:cNvPr id="97" name="Google Shape;97;p3"/>
          <p:cNvCxnSpPr/>
          <p:nvPr/>
        </p:nvCxnSpPr>
        <p:spPr>
          <a:xfrm>
            <a:off x="2015554" y="2150801"/>
            <a:ext cx="1051500" cy="281700"/>
          </a:xfrm>
          <a:prstGeom prst="straightConnector1">
            <a:avLst/>
          </a:prstGeom>
          <a:noFill/>
          <a:ln cap="flat" cmpd="sng" w="9525">
            <a:solidFill>
              <a:srgbClr val="FF0000"/>
            </a:solidFill>
            <a:prstDash val="dot"/>
            <a:round/>
            <a:headEnd len="sm" w="sm"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g11db0a15894_0_1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Refraction</a:t>
            </a:r>
            <a:endParaRPr/>
          </a:p>
        </p:txBody>
      </p:sp>
      <p:sp>
        <p:nvSpPr>
          <p:cNvPr id="714" name="Google Shape;714;g11db0a15894_0_140"/>
          <p:cNvSpPr txBox="1"/>
          <p:nvPr>
            <p:ph idx="1" type="body"/>
          </p:nvPr>
        </p:nvSpPr>
        <p:spPr>
          <a:xfrm>
            <a:off x="311700" y="1152475"/>
            <a:ext cx="2822100" cy="70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Typo in the diagram making everything confusing ;-;</a:t>
            </a:r>
            <a:endParaRPr sz="1300"/>
          </a:p>
          <a:p>
            <a:pPr indent="0" lvl="0" marL="0" rtl="0" algn="l">
              <a:lnSpc>
                <a:spcPct val="115000"/>
              </a:lnSpc>
              <a:spcBef>
                <a:spcPts val="0"/>
              </a:spcBef>
              <a:spcAft>
                <a:spcPts val="0"/>
              </a:spcAft>
              <a:buSzPts val="1800"/>
              <a:buNone/>
            </a:pPr>
            <a:r>
              <a:t/>
            </a:r>
            <a:endParaRPr sz="1300"/>
          </a:p>
          <a:p>
            <a:pPr indent="0" lvl="0" marL="0" rtl="0" algn="l">
              <a:lnSpc>
                <a:spcPct val="115000"/>
              </a:lnSpc>
              <a:spcBef>
                <a:spcPts val="0"/>
              </a:spcBef>
              <a:spcAft>
                <a:spcPts val="0"/>
              </a:spcAft>
              <a:buSzPts val="1800"/>
              <a:buNone/>
            </a:pPr>
            <a:r>
              <a:t/>
            </a:r>
            <a:endParaRPr sz="1300"/>
          </a:p>
          <a:p>
            <a:pPr indent="0" lvl="0" marL="0" rtl="0" algn="l">
              <a:lnSpc>
                <a:spcPct val="115000"/>
              </a:lnSpc>
              <a:spcBef>
                <a:spcPts val="0"/>
              </a:spcBef>
              <a:spcAft>
                <a:spcPts val="0"/>
              </a:spcAft>
              <a:buSzPts val="1800"/>
              <a:buNone/>
            </a:pPr>
            <a:r>
              <a:t/>
            </a:r>
            <a:endParaRPr sz="1300"/>
          </a:p>
        </p:txBody>
      </p:sp>
      <p:pic>
        <p:nvPicPr>
          <p:cNvPr id="715" name="Google Shape;715;g11db0a15894_0_140"/>
          <p:cNvPicPr preferRelativeResize="0"/>
          <p:nvPr/>
        </p:nvPicPr>
        <p:blipFill rotWithShape="1">
          <a:blip r:embed="rId3">
            <a:alphaModFix/>
          </a:blip>
          <a:srcRect b="0" l="0" r="0" t="0"/>
          <a:stretch/>
        </p:blipFill>
        <p:spPr>
          <a:xfrm>
            <a:off x="391275" y="1928325"/>
            <a:ext cx="3745249" cy="2675175"/>
          </a:xfrm>
          <a:prstGeom prst="rect">
            <a:avLst/>
          </a:prstGeom>
          <a:noFill/>
          <a:ln>
            <a:noFill/>
          </a:ln>
        </p:spPr>
      </p:pic>
      <p:pic>
        <p:nvPicPr>
          <p:cNvPr id="716" name="Google Shape;716;g11db0a15894_0_140"/>
          <p:cNvPicPr preferRelativeResize="0"/>
          <p:nvPr/>
        </p:nvPicPr>
        <p:blipFill rotWithShape="1">
          <a:blip r:embed="rId4">
            <a:alphaModFix/>
          </a:blip>
          <a:srcRect b="0" l="0" r="0" t="0"/>
          <a:stretch/>
        </p:blipFill>
        <p:spPr>
          <a:xfrm>
            <a:off x="4388424" y="842225"/>
            <a:ext cx="4124115" cy="3820975"/>
          </a:xfrm>
          <a:prstGeom prst="rect">
            <a:avLst/>
          </a:prstGeom>
          <a:noFill/>
          <a:ln>
            <a:noFill/>
          </a:ln>
        </p:spPr>
      </p:pic>
      <p:sp>
        <p:nvSpPr>
          <p:cNvPr id="717" name="Google Shape;717;g11db0a15894_0_140"/>
          <p:cNvSpPr/>
          <p:nvPr/>
        </p:nvSpPr>
        <p:spPr>
          <a:xfrm>
            <a:off x="422900" y="3143250"/>
            <a:ext cx="3680400" cy="1451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11db0a15894_0_140"/>
          <p:cNvSpPr txBox="1"/>
          <p:nvPr/>
        </p:nvSpPr>
        <p:spPr>
          <a:xfrm>
            <a:off x="311700" y="3345750"/>
            <a:ext cx="3680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Want to find cos(theta)_t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y-direction of the incoming ray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&gt;&gt; use trig properties!</a:t>
            </a:r>
            <a:endParaRPr b="0" i="0" sz="1400" u="none" cap="none" strike="noStrike">
              <a:solidFill>
                <a:srgbClr val="000000"/>
              </a:solidFill>
              <a:latin typeface="Arial"/>
              <a:ea typeface="Arial"/>
              <a:cs typeface="Arial"/>
              <a:sym typeface="Arial"/>
            </a:endParaRPr>
          </a:p>
        </p:txBody>
      </p:sp>
      <p:sp>
        <p:nvSpPr>
          <p:cNvPr id="719" name="Google Shape;719;g11db0a15894_0_140"/>
          <p:cNvSpPr txBox="1"/>
          <p:nvPr/>
        </p:nvSpPr>
        <p:spPr>
          <a:xfrm>
            <a:off x="4136525" y="4271600"/>
            <a:ext cx="2682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How to find x &amp; z direction?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20" name="Google Shape;720;g11db0a15894_0_140"/>
          <p:cNvCxnSpPr/>
          <p:nvPr/>
        </p:nvCxnSpPr>
        <p:spPr>
          <a:xfrm>
            <a:off x="3931925" y="3051800"/>
            <a:ext cx="1314600" cy="1120200"/>
          </a:xfrm>
          <a:prstGeom prst="straightConnector1">
            <a:avLst/>
          </a:prstGeom>
          <a:noFill/>
          <a:ln cap="flat" cmpd="sng" w="28575">
            <a:solidFill>
              <a:schemeClr val="dk2"/>
            </a:solidFill>
            <a:prstDash val="solid"/>
            <a:round/>
            <a:headEnd len="med" w="med" type="stealth"/>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11db0a15894_0_1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Refraction</a:t>
            </a:r>
            <a:endParaRPr/>
          </a:p>
        </p:txBody>
      </p:sp>
      <p:sp>
        <p:nvSpPr>
          <p:cNvPr id="726" name="Google Shape;726;g11db0a15894_0_120"/>
          <p:cNvSpPr txBox="1"/>
          <p:nvPr>
            <p:ph idx="1" type="body"/>
          </p:nvPr>
        </p:nvSpPr>
        <p:spPr>
          <a:xfrm>
            <a:off x="311700" y="1152475"/>
            <a:ext cx="2822100" cy="70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Typo in the diagram making everything confusing ;-;</a:t>
            </a:r>
            <a:endParaRPr sz="1300"/>
          </a:p>
          <a:p>
            <a:pPr indent="0" lvl="0" marL="0" rtl="0" algn="l">
              <a:lnSpc>
                <a:spcPct val="115000"/>
              </a:lnSpc>
              <a:spcBef>
                <a:spcPts val="0"/>
              </a:spcBef>
              <a:spcAft>
                <a:spcPts val="0"/>
              </a:spcAft>
              <a:buSzPts val="1800"/>
              <a:buNone/>
            </a:pPr>
            <a:r>
              <a:t/>
            </a:r>
            <a:endParaRPr sz="1300"/>
          </a:p>
          <a:p>
            <a:pPr indent="0" lvl="0" marL="0" rtl="0" algn="l">
              <a:lnSpc>
                <a:spcPct val="115000"/>
              </a:lnSpc>
              <a:spcBef>
                <a:spcPts val="0"/>
              </a:spcBef>
              <a:spcAft>
                <a:spcPts val="0"/>
              </a:spcAft>
              <a:buSzPts val="1800"/>
              <a:buNone/>
            </a:pPr>
            <a:r>
              <a:t/>
            </a:r>
            <a:endParaRPr sz="1300"/>
          </a:p>
          <a:p>
            <a:pPr indent="0" lvl="0" marL="0" rtl="0" algn="l">
              <a:lnSpc>
                <a:spcPct val="115000"/>
              </a:lnSpc>
              <a:spcBef>
                <a:spcPts val="0"/>
              </a:spcBef>
              <a:spcAft>
                <a:spcPts val="0"/>
              </a:spcAft>
              <a:buSzPts val="1800"/>
              <a:buNone/>
            </a:pPr>
            <a:r>
              <a:t/>
            </a:r>
            <a:endParaRPr sz="1300"/>
          </a:p>
        </p:txBody>
      </p:sp>
      <p:pic>
        <p:nvPicPr>
          <p:cNvPr id="727" name="Google Shape;727;g11db0a15894_0_120"/>
          <p:cNvPicPr preferRelativeResize="0"/>
          <p:nvPr/>
        </p:nvPicPr>
        <p:blipFill rotWithShape="1">
          <a:blip r:embed="rId3">
            <a:alphaModFix/>
          </a:blip>
          <a:srcRect b="0" l="0" r="0" t="0"/>
          <a:stretch/>
        </p:blipFill>
        <p:spPr>
          <a:xfrm>
            <a:off x="391275" y="1928325"/>
            <a:ext cx="3745249" cy="2675175"/>
          </a:xfrm>
          <a:prstGeom prst="rect">
            <a:avLst/>
          </a:prstGeom>
          <a:noFill/>
          <a:ln>
            <a:noFill/>
          </a:ln>
        </p:spPr>
      </p:pic>
      <p:pic>
        <p:nvPicPr>
          <p:cNvPr id="728" name="Google Shape;728;g11db0a15894_0_120"/>
          <p:cNvPicPr preferRelativeResize="0"/>
          <p:nvPr/>
        </p:nvPicPr>
        <p:blipFill rotWithShape="1">
          <a:blip r:embed="rId4">
            <a:alphaModFix/>
          </a:blip>
          <a:srcRect b="0" l="0" r="0" t="0"/>
          <a:stretch/>
        </p:blipFill>
        <p:spPr>
          <a:xfrm>
            <a:off x="4388424" y="842225"/>
            <a:ext cx="4124115" cy="3820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1017b9aabd8_0_81"/>
          <p:cNvSpPr txBox="1"/>
          <p:nvPr>
            <p:ph type="title"/>
          </p:nvPr>
        </p:nvSpPr>
        <p:spPr>
          <a:xfrm>
            <a:off x="407875" y="4549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Refraction</a:t>
            </a:r>
            <a:endParaRPr/>
          </a:p>
        </p:txBody>
      </p:sp>
      <p:sp>
        <p:nvSpPr>
          <p:cNvPr id="734" name="Google Shape;734;g1017b9aabd8_0_81"/>
          <p:cNvSpPr txBox="1"/>
          <p:nvPr/>
        </p:nvSpPr>
        <p:spPr>
          <a:xfrm>
            <a:off x="407875" y="1273425"/>
            <a:ext cx="20097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5C5962"/>
                </a:solidFill>
                <a:highlight>
                  <a:srgbClr val="FFFFFF"/>
                </a:highlight>
                <a:latin typeface="Roboto"/>
                <a:ea typeface="Roboto"/>
                <a:cs typeface="Roboto"/>
                <a:sym typeface="Roboto"/>
              </a:rPr>
              <a:t>Your implementation should assume that when </a:t>
            </a:r>
            <a:r>
              <a:rPr b="0" i="0" lang="en" sz="850" u="none" cap="none" strike="noStrike">
                <a:solidFill>
                  <a:srgbClr val="5C5962"/>
                </a:solidFill>
                <a:highlight>
                  <a:srgbClr val="F5F6FA"/>
                </a:highlight>
                <a:latin typeface="Courier New"/>
                <a:ea typeface="Courier New"/>
                <a:cs typeface="Courier New"/>
                <a:sym typeface="Courier New"/>
              </a:rPr>
              <a:t>in_dir</a:t>
            </a:r>
            <a:r>
              <a:rPr b="0" i="0" lang="en" sz="1200" u="none" cap="none" strike="noStrike">
                <a:solidFill>
                  <a:srgbClr val="5C5962"/>
                </a:solidFill>
                <a:highlight>
                  <a:srgbClr val="FFFFFF"/>
                </a:highlight>
                <a:latin typeface="Roboto"/>
                <a:ea typeface="Roboto"/>
                <a:cs typeface="Roboto"/>
                <a:sym typeface="Roboto"/>
              </a:rPr>
              <a:t> enters the surface (that is, if </a:t>
            </a:r>
            <a:r>
              <a:rPr b="0" i="0" lang="en" sz="850" u="none" cap="none" strike="noStrike">
                <a:solidFill>
                  <a:srgbClr val="5C5962"/>
                </a:solidFill>
                <a:highlight>
                  <a:srgbClr val="F5F6FA"/>
                </a:highlight>
                <a:latin typeface="Courier New"/>
                <a:ea typeface="Courier New"/>
                <a:cs typeface="Courier New"/>
                <a:sym typeface="Courier New"/>
              </a:rPr>
              <a:t>cos(theta_out) &gt; 0</a:t>
            </a:r>
            <a:r>
              <a:rPr b="0" i="0" lang="en" sz="1200" u="none" cap="none" strike="noStrike">
                <a:solidFill>
                  <a:srgbClr val="5C5962"/>
                </a:solidFill>
                <a:highlight>
                  <a:srgbClr val="FFFFFF"/>
                </a:highlight>
                <a:latin typeface="Roboto"/>
                <a:ea typeface="Roboto"/>
                <a:cs typeface="Roboto"/>
                <a:sym typeface="Roboto"/>
              </a:rPr>
              <a:t>) then the ray was previously travelling in a vacuum (i.e. index of refraction = 1.0). If </a:t>
            </a:r>
            <a:r>
              <a:rPr b="0" i="0" lang="en" sz="850" u="none" cap="none" strike="noStrike">
                <a:solidFill>
                  <a:srgbClr val="5C5962"/>
                </a:solidFill>
                <a:highlight>
                  <a:srgbClr val="F5F6FA"/>
                </a:highlight>
                <a:latin typeface="Courier New"/>
                <a:ea typeface="Courier New"/>
                <a:cs typeface="Courier New"/>
                <a:sym typeface="Courier New"/>
              </a:rPr>
              <a:t>cos(theta_out) &lt; 0</a:t>
            </a:r>
            <a:r>
              <a:rPr b="0" i="0" lang="en" sz="1200" u="none" cap="none" strike="noStrike">
                <a:solidFill>
                  <a:srgbClr val="5C5962"/>
                </a:solidFill>
                <a:highlight>
                  <a:srgbClr val="FFFFFF"/>
                </a:highlight>
                <a:latin typeface="Roboto"/>
                <a:ea typeface="Roboto"/>
                <a:cs typeface="Roboto"/>
                <a:sym typeface="Roboto"/>
              </a:rPr>
              <a:t>, then </a:t>
            </a:r>
            <a:r>
              <a:rPr b="0" i="0" lang="en" sz="850" u="none" cap="none" strike="noStrike">
                <a:solidFill>
                  <a:srgbClr val="5C5962"/>
                </a:solidFill>
                <a:highlight>
                  <a:srgbClr val="F5F6FA"/>
                </a:highlight>
                <a:latin typeface="Courier New"/>
                <a:ea typeface="Courier New"/>
                <a:cs typeface="Courier New"/>
                <a:sym typeface="Courier New"/>
              </a:rPr>
              <a:t>in_dir</a:t>
            </a:r>
            <a:r>
              <a:rPr b="0" i="0" lang="en" sz="1200" u="none" cap="none" strike="noStrike">
                <a:solidFill>
                  <a:srgbClr val="5C5962"/>
                </a:solidFill>
                <a:highlight>
                  <a:srgbClr val="FFFFFF"/>
                </a:highlight>
                <a:latin typeface="Roboto"/>
                <a:ea typeface="Roboto"/>
                <a:cs typeface="Roboto"/>
                <a:sym typeface="Roboto"/>
              </a:rPr>
              <a:t> is leaving the surface and entering a vacuum.</a:t>
            </a:r>
            <a:endParaRPr b="0" i="0" sz="1400" u="none" cap="none" strike="noStrike">
              <a:solidFill>
                <a:srgbClr val="000000"/>
              </a:solidFill>
              <a:latin typeface="Arial"/>
              <a:ea typeface="Arial"/>
              <a:cs typeface="Arial"/>
              <a:sym typeface="Arial"/>
            </a:endParaRPr>
          </a:p>
        </p:txBody>
      </p:sp>
      <p:sp>
        <p:nvSpPr>
          <p:cNvPr id="735" name="Google Shape;735;g1017b9aabd8_0_81"/>
          <p:cNvSpPr txBox="1"/>
          <p:nvPr/>
        </p:nvSpPr>
        <p:spPr>
          <a:xfrm>
            <a:off x="2745825" y="1938175"/>
            <a:ext cx="2427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8E7CC3"/>
                </a:solidFill>
                <a:latin typeface="Arial"/>
                <a:ea typeface="Arial"/>
                <a:cs typeface="Arial"/>
                <a:sym typeface="Arial"/>
              </a:rPr>
              <a:t>Cos(theta_out) &lt; 0 then</a:t>
            </a:r>
            <a:endParaRPr b="0" i="0" sz="1400" u="none" cap="none" strike="noStrike">
              <a:solidFill>
                <a:srgbClr val="8E7CC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8E7CC3"/>
                </a:solidFill>
                <a:latin typeface="Arial"/>
                <a:ea typeface="Arial"/>
                <a:cs typeface="Arial"/>
                <a:sym typeface="Arial"/>
              </a:rPr>
              <a:t>ni = 1, nt = ior</a:t>
            </a:r>
            <a:endParaRPr b="0" i="0" sz="1400" u="none" cap="none" strike="noStrike">
              <a:solidFill>
                <a:srgbClr val="8E7CC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E7CC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8E7CC3"/>
                </a:solidFill>
                <a:latin typeface="Arial"/>
                <a:ea typeface="Arial"/>
                <a:cs typeface="Arial"/>
                <a:sym typeface="Arial"/>
              </a:rPr>
              <a:t>Cos(theta_out) &gt; 0 then</a:t>
            </a:r>
            <a:endParaRPr b="0" i="0" sz="1400" u="none" cap="none" strike="noStrike">
              <a:solidFill>
                <a:srgbClr val="8E7CC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8E7CC3"/>
                </a:solidFill>
                <a:latin typeface="Arial"/>
                <a:ea typeface="Arial"/>
                <a:cs typeface="Arial"/>
                <a:sym typeface="Arial"/>
              </a:rPr>
              <a:t>nt = ior, ni =1</a:t>
            </a:r>
            <a:endParaRPr b="0" i="0" sz="1400" u="none" cap="none" strike="noStrike">
              <a:solidFill>
                <a:srgbClr val="8E7CC3"/>
              </a:solidFill>
              <a:latin typeface="Arial"/>
              <a:ea typeface="Arial"/>
              <a:cs typeface="Arial"/>
              <a:sym typeface="Arial"/>
            </a:endParaRPr>
          </a:p>
        </p:txBody>
      </p:sp>
      <p:pic>
        <p:nvPicPr>
          <p:cNvPr id="736" name="Google Shape;736;g1017b9aabd8_0_81"/>
          <p:cNvPicPr preferRelativeResize="0"/>
          <p:nvPr/>
        </p:nvPicPr>
        <p:blipFill rotWithShape="1">
          <a:blip r:embed="rId3">
            <a:alphaModFix/>
          </a:blip>
          <a:srcRect b="0" l="0" r="0" t="0"/>
          <a:stretch/>
        </p:blipFill>
        <p:spPr>
          <a:xfrm>
            <a:off x="5285025" y="149225"/>
            <a:ext cx="2275875" cy="4840000"/>
          </a:xfrm>
          <a:prstGeom prst="rect">
            <a:avLst/>
          </a:prstGeom>
          <a:noFill/>
          <a:ln>
            <a:noFill/>
          </a:ln>
        </p:spPr>
      </p:pic>
      <p:sp>
        <p:nvSpPr>
          <p:cNvPr id="737" name="Google Shape;737;g1017b9aabd8_0_81"/>
          <p:cNvSpPr txBox="1"/>
          <p:nvPr/>
        </p:nvSpPr>
        <p:spPr>
          <a:xfrm>
            <a:off x="5872900" y="541225"/>
            <a:ext cx="64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8E7CC3"/>
                </a:solidFill>
                <a:latin typeface="Arial"/>
                <a:ea typeface="Arial"/>
                <a:cs typeface="Arial"/>
                <a:sym typeface="Arial"/>
              </a:rPr>
              <a:t>ni</a:t>
            </a:r>
            <a:endParaRPr b="0" i="0" sz="1400" u="none" cap="none" strike="noStrike">
              <a:solidFill>
                <a:srgbClr val="8E7CC3"/>
              </a:solidFill>
              <a:latin typeface="Arial"/>
              <a:ea typeface="Arial"/>
              <a:cs typeface="Arial"/>
              <a:sym typeface="Arial"/>
            </a:endParaRPr>
          </a:p>
        </p:txBody>
      </p:sp>
      <p:sp>
        <p:nvSpPr>
          <p:cNvPr id="738" name="Google Shape;738;g1017b9aabd8_0_81"/>
          <p:cNvSpPr txBox="1"/>
          <p:nvPr/>
        </p:nvSpPr>
        <p:spPr>
          <a:xfrm>
            <a:off x="5637300" y="4083475"/>
            <a:ext cx="64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8E7CC3"/>
                </a:solidFill>
                <a:latin typeface="Arial"/>
                <a:ea typeface="Arial"/>
                <a:cs typeface="Arial"/>
                <a:sym typeface="Arial"/>
              </a:rPr>
              <a:t>ni</a:t>
            </a:r>
            <a:endParaRPr b="0" i="0" sz="1400" u="none" cap="none" strike="noStrike">
              <a:solidFill>
                <a:srgbClr val="8E7CC3"/>
              </a:solidFill>
              <a:latin typeface="Arial"/>
              <a:ea typeface="Arial"/>
              <a:cs typeface="Arial"/>
              <a:sym typeface="Arial"/>
            </a:endParaRPr>
          </a:p>
        </p:txBody>
      </p:sp>
      <p:sp>
        <p:nvSpPr>
          <p:cNvPr id="739" name="Google Shape;739;g1017b9aabd8_0_81"/>
          <p:cNvSpPr txBox="1"/>
          <p:nvPr/>
        </p:nvSpPr>
        <p:spPr>
          <a:xfrm>
            <a:off x="6724875" y="1537975"/>
            <a:ext cx="64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8E7CC3"/>
                </a:solidFill>
                <a:latin typeface="Arial"/>
                <a:ea typeface="Arial"/>
                <a:cs typeface="Arial"/>
                <a:sym typeface="Arial"/>
              </a:rPr>
              <a:t>nt</a:t>
            </a:r>
            <a:endParaRPr b="0" i="0" sz="1400" u="none" cap="none" strike="noStrike">
              <a:solidFill>
                <a:srgbClr val="8E7CC3"/>
              </a:solidFill>
              <a:latin typeface="Arial"/>
              <a:ea typeface="Arial"/>
              <a:cs typeface="Arial"/>
              <a:sym typeface="Arial"/>
            </a:endParaRPr>
          </a:p>
        </p:txBody>
      </p:sp>
      <p:sp>
        <p:nvSpPr>
          <p:cNvPr id="740" name="Google Shape;740;g1017b9aabd8_0_81"/>
          <p:cNvSpPr txBox="1"/>
          <p:nvPr/>
        </p:nvSpPr>
        <p:spPr>
          <a:xfrm>
            <a:off x="6439525" y="3063300"/>
            <a:ext cx="64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8E7CC3"/>
                </a:solidFill>
                <a:latin typeface="Arial"/>
                <a:ea typeface="Arial"/>
                <a:cs typeface="Arial"/>
                <a:sym typeface="Arial"/>
              </a:rPr>
              <a:t>nt</a:t>
            </a:r>
            <a:endParaRPr b="0" i="0" sz="1400" u="none" cap="none" strike="noStrike">
              <a:solidFill>
                <a:srgbClr val="8E7CC3"/>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1017b9aabd8_0_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5: Materials</a:t>
            </a:r>
            <a:endParaRPr>
              <a:latin typeface="Exo"/>
              <a:ea typeface="Exo"/>
              <a:cs typeface="Exo"/>
              <a:sym typeface="Exo"/>
            </a:endParaRPr>
          </a:p>
        </p:txBody>
      </p:sp>
      <p:sp>
        <p:nvSpPr>
          <p:cNvPr id="746" name="Google Shape;746;g1017b9aabd8_0_47"/>
          <p:cNvSpPr txBox="1"/>
          <p:nvPr>
            <p:ph idx="1" type="body"/>
          </p:nvPr>
        </p:nvSpPr>
        <p:spPr>
          <a:xfrm>
            <a:off x="671050" y="1249500"/>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2: Glass BSDF</a:t>
            </a:r>
            <a:endParaRPr>
              <a:latin typeface="Helvetica Neue"/>
              <a:ea typeface="Helvetica Neue"/>
              <a:cs typeface="Helvetica Neue"/>
              <a:sym typeface="Helvetica Neue"/>
            </a:endParaRPr>
          </a:p>
        </p:txBody>
      </p:sp>
      <p:pic>
        <p:nvPicPr>
          <p:cNvPr id="747" name="Google Shape;747;g1017b9aabd8_0_47"/>
          <p:cNvPicPr preferRelativeResize="0"/>
          <p:nvPr/>
        </p:nvPicPr>
        <p:blipFill rotWithShape="1">
          <a:blip r:embed="rId3">
            <a:alphaModFix/>
          </a:blip>
          <a:srcRect b="0" l="0" r="0" t="0"/>
          <a:stretch/>
        </p:blipFill>
        <p:spPr>
          <a:xfrm>
            <a:off x="671050" y="1657200"/>
            <a:ext cx="2734100" cy="2221450"/>
          </a:xfrm>
          <a:prstGeom prst="rect">
            <a:avLst/>
          </a:prstGeom>
          <a:noFill/>
          <a:ln>
            <a:noFill/>
          </a:ln>
        </p:spPr>
      </p:pic>
      <p:sp>
        <p:nvSpPr>
          <p:cNvPr id="748" name="Google Shape;748;g1017b9aabd8_0_47"/>
          <p:cNvSpPr txBox="1"/>
          <p:nvPr/>
        </p:nvSpPr>
        <p:spPr>
          <a:xfrm>
            <a:off x="3517275" y="953900"/>
            <a:ext cx="5287500" cy="5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Helvetica Neue"/>
                <a:ea typeface="Helvetica Neue"/>
                <a:cs typeface="Helvetica Neue"/>
                <a:sym typeface="Helvetica Neue"/>
              </a:rPr>
              <a:t>Use Fresnel Equations to calculate the reflection </a:t>
            </a:r>
            <a:r>
              <a:rPr b="1" i="0" lang="en" sz="1300" u="none" cap="none" strike="noStrike">
                <a:solidFill>
                  <a:srgbClr val="000000"/>
                </a:solidFill>
                <a:latin typeface="Helvetica Neue"/>
                <a:ea typeface="Helvetica Neue"/>
                <a:cs typeface="Helvetica Neue"/>
                <a:sym typeface="Helvetica Neue"/>
              </a:rPr>
              <a:t>Fresnel coefficient</a:t>
            </a:r>
            <a:r>
              <a:rPr b="0" i="0" lang="en" sz="1300" u="none" cap="none" strike="noStrike">
                <a:solidFill>
                  <a:srgbClr val="000000"/>
                </a:solidFill>
                <a:latin typeface="Helvetica Neue"/>
                <a:ea typeface="Helvetica Neue"/>
                <a:cs typeface="Helvetica Neue"/>
                <a:sym typeface="Helvetica Neue"/>
              </a:rPr>
              <a:t> - the proportion of reflected to refracted light </a:t>
            </a:r>
            <a:endParaRPr b="0" i="0" sz="1300" u="none" cap="none" strike="noStrike">
              <a:solidFill>
                <a:srgbClr val="000000"/>
              </a:solidFill>
              <a:latin typeface="Helvetica Neue"/>
              <a:ea typeface="Helvetica Neue"/>
              <a:cs typeface="Helvetica Neue"/>
              <a:sym typeface="Helvetica Neue"/>
            </a:endParaRPr>
          </a:p>
        </p:txBody>
      </p:sp>
      <p:sp>
        <p:nvSpPr>
          <p:cNvPr id="749" name="Google Shape;749;g1017b9aabd8_0_47"/>
          <p:cNvSpPr txBox="1"/>
          <p:nvPr/>
        </p:nvSpPr>
        <p:spPr>
          <a:xfrm>
            <a:off x="6605450" y="1990475"/>
            <a:ext cx="2036700" cy="33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Helvetica Neue"/>
                <a:ea typeface="Helvetica Neue"/>
                <a:cs typeface="Helvetica Neue"/>
                <a:sym typeface="Helvetica Neue"/>
              </a:rPr>
              <a:t>Schlick’s Approximation</a:t>
            </a:r>
            <a:endParaRPr b="1" i="0" sz="1100" u="none" cap="none" strike="noStrike">
              <a:solidFill>
                <a:srgbClr val="000000"/>
              </a:solidFill>
              <a:latin typeface="Helvetica Neue"/>
              <a:ea typeface="Helvetica Neue"/>
              <a:cs typeface="Helvetica Neue"/>
              <a:sym typeface="Helvetica Neue"/>
            </a:endParaRPr>
          </a:p>
        </p:txBody>
      </p:sp>
      <p:pic>
        <p:nvPicPr>
          <p:cNvPr id="750" name="Google Shape;750;g1017b9aabd8_0_47"/>
          <p:cNvPicPr preferRelativeResize="0"/>
          <p:nvPr/>
        </p:nvPicPr>
        <p:blipFill rotWithShape="1">
          <a:blip r:embed="rId4">
            <a:alphaModFix/>
          </a:blip>
          <a:srcRect b="0" l="0" r="0" t="0"/>
          <a:stretch/>
        </p:blipFill>
        <p:spPr>
          <a:xfrm>
            <a:off x="3836500" y="2879988"/>
            <a:ext cx="1589756" cy="467588"/>
          </a:xfrm>
          <a:prstGeom prst="rect">
            <a:avLst/>
          </a:prstGeom>
          <a:noFill/>
          <a:ln>
            <a:noFill/>
          </a:ln>
        </p:spPr>
      </p:pic>
      <p:pic>
        <p:nvPicPr>
          <p:cNvPr id="751" name="Google Shape;751;g1017b9aabd8_0_47"/>
          <p:cNvPicPr preferRelativeResize="0"/>
          <p:nvPr/>
        </p:nvPicPr>
        <p:blipFill rotWithShape="1">
          <a:blip r:embed="rId5">
            <a:alphaModFix/>
          </a:blip>
          <a:srcRect b="0" l="0" r="0" t="0"/>
          <a:stretch/>
        </p:blipFill>
        <p:spPr>
          <a:xfrm>
            <a:off x="3836500" y="3568286"/>
            <a:ext cx="1719675" cy="393040"/>
          </a:xfrm>
          <a:prstGeom prst="rect">
            <a:avLst/>
          </a:prstGeom>
          <a:noFill/>
          <a:ln>
            <a:noFill/>
          </a:ln>
        </p:spPr>
      </p:pic>
      <p:pic>
        <p:nvPicPr>
          <p:cNvPr id="752" name="Google Shape;752;g1017b9aabd8_0_47"/>
          <p:cNvPicPr preferRelativeResize="0"/>
          <p:nvPr/>
        </p:nvPicPr>
        <p:blipFill rotWithShape="1">
          <a:blip r:embed="rId6">
            <a:alphaModFix/>
          </a:blip>
          <a:srcRect b="0" l="0" r="0" t="0"/>
          <a:stretch/>
        </p:blipFill>
        <p:spPr>
          <a:xfrm>
            <a:off x="3836499" y="4029500"/>
            <a:ext cx="1719675" cy="385208"/>
          </a:xfrm>
          <a:prstGeom prst="rect">
            <a:avLst/>
          </a:prstGeom>
          <a:noFill/>
          <a:ln>
            <a:noFill/>
          </a:ln>
        </p:spPr>
      </p:pic>
      <p:sp>
        <p:nvSpPr>
          <p:cNvPr id="753" name="Google Shape;753;g1017b9aabd8_0_47"/>
          <p:cNvSpPr txBox="1"/>
          <p:nvPr/>
        </p:nvSpPr>
        <p:spPr>
          <a:xfrm>
            <a:off x="3517275" y="2218350"/>
            <a:ext cx="2445300" cy="5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elvetica Neue"/>
                <a:ea typeface="Helvetica Neue"/>
                <a:cs typeface="Helvetica Neue"/>
                <a:sym typeface="Helvetica Neue"/>
              </a:rPr>
              <a:t>F</a:t>
            </a:r>
            <a:r>
              <a:rPr b="0" baseline="-25000" i="0" lang="en" sz="1100" u="none" cap="none" strike="noStrike">
                <a:solidFill>
                  <a:srgbClr val="000000"/>
                </a:solidFill>
                <a:latin typeface="Helvetica Neue"/>
                <a:ea typeface="Helvetica Neue"/>
                <a:cs typeface="Helvetica Neue"/>
                <a:sym typeface="Helvetica Neue"/>
              </a:rPr>
              <a:t>r </a:t>
            </a:r>
            <a:r>
              <a:rPr b="0" i="0" lang="en" sz="1100" u="none" cap="none" strike="noStrike">
                <a:solidFill>
                  <a:srgbClr val="000000"/>
                </a:solidFill>
                <a:latin typeface="Helvetica Neue"/>
                <a:ea typeface="Helvetica Neue"/>
                <a:cs typeface="Helvetica Neue"/>
                <a:sym typeface="Helvetica Neue"/>
              </a:rPr>
              <a:t>       = </a:t>
            </a:r>
            <a:r>
              <a:rPr b="0" i="0" lang="en" sz="800" u="none" cap="none" strike="noStrike">
                <a:solidFill>
                  <a:srgbClr val="000000"/>
                </a:solidFill>
                <a:latin typeface="Helvetica Neue"/>
                <a:ea typeface="Helvetica Neue"/>
                <a:cs typeface="Helvetica Neue"/>
                <a:sym typeface="Helvetica Neue"/>
              </a:rPr>
              <a:t>proportion of </a:t>
            </a:r>
            <a:r>
              <a:rPr b="1" i="0" lang="en" sz="800" u="none" cap="none" strike="noStrike">
                <a:solidFill>
                  <a:srgbClr val="000000"/>
                </a:solidFill>
                <a:latin typeface="Helvetica Neue"/>
                <a:ea typeface="Helvetica Neue"/>
                <a:cs typeface="Helvetica Neue"/>
                <a:sym typeface="Helvetica Neue"/>
              </a:rPr>
              <a:t>reflected</a:t>
            </a:r>
            <a:r>
              <a:rPr b="0" i="0" lang="en" sz="800" u="none" cap="none" strike="noStrike">
                <a:solidFill>
                  <a:srgbClr val="000000"/>
                </a:solidFill>
                <a:latin typeface="Helvetica Neue"/>
                <a:ea typeface="Helvetica Neue"/>
                <a:cs typeface="Helvetica Neue"/>
                <a:sym typeface="Helvetica Neue"/>
              </a:rPr>
              <a:t> light</a:t>
            </a:r>
            <a:endParaRPr b="0" i="0" sz="11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elvetica Neue"/>
                <a:ea typeface="Helvetica Neue"/>
                <a:cs typeface="Helvetica Neue"/>
                <a:sym typeface="Helvetica Neue"/>
              </a:rPr>
              <a:t>1 - F</a:t>
            </a:r>
            <a:r>
              <a:rPr b="0" baseline="-25000" i="0" lang="en" sz="1100" u="none" cap="none" strike="noStrike">
                <a:solidFill>
                  <a:srgbClr val="000000"/>
                </a:solidFill>
                <a:latin typeface="Helvetica Neue"/>
                <a:ea typeface="Helvetica Neue"/>
                <a:cs typeface="Helvetica Neue"/>
                <a:sym typeface="Helvetica Neue"/>
              </a:rPr>
              <a:t>r</a:t>
            </a:r>
            <a:r>
              <a:rPr b="0" i="0" lang="en" sz="1100" u="none" cap="none" strike="noStrike">
                <a:solidFill>
                  <a:srgbClr val="000000"/>
                </a:solidFill>
                <a:latin typeface="Helvetica Neue"/>
                <a:ea typeface="Helvetica Neue"/>
                <a:cs typeface="Helvetica Neue"/>
                <a:sym typeface="Helvetica Neue"/>
              </a:rPr>
              <a:t>  =</a:t>
            </a:r>
            <a:r>
              <a:rPr b="0" i="0" lang="en" sz="800" u="none" cap="none" strike="noStrike">
                <a:solidFill>
                  <a:srgbClr val="000000"/>
                </a:solidFill>
                <a:latin typeface="Helvetica Neue"/>
                <a:ea typeface="Helvetica Neue"/>
                <a:cs typeface="Helvetica Neue"/>
                <a:sym typeface="Helvetica Neue"/>
              </a:rPr>
              <a:t> proportion of</a:t>
            </a:r>
            <a:r>
              <a:rPr b="1" i="0" lang="en" sz="800" u="none" cap="none" strike="noStrike">
                <a:solidFill>
                  <a:srgbClr val="000000"/>
                </a:solidFill>
                <a:latin typeface="Helvetica Neue"/>
                <a:ea typeface="Helvetica Neue"/>
                <a:cs typeface="Helvetica Neue"/>
                <a:sym typeface="Helvetica Neue"/>
              </a:rPr>
              <a:t> refracted</a:t>
            </a:r>
            <a:r>
              <a:rPr b="0" i="0" lang="en" sz="800" u="none" cap="none" strike="noStrike">
                <a:solidFill>
                  <a:srgbClr val="000000"/>
                </a:solidFill>
                <a:latin typeface="Helvetica Neue"/>
                <a:ea typeface="Helvetica Neue"/>
                <a:cs typeface="Helvetica Neue"/>
                <a:sym typeface="Helvetica Neue"/>
              </a:rPr>
              <a:t> light</a:t>
            </a:r>
            <a:endParaRPr b="0" i="0" sz="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Helvetica Neue"/>
              <a:ea typeface="Helvetica Neue"/>
              <a:cs typeface="Helvetica Neue"/>
              <a:sym typeface="Helvetica Neue"/>
            </a:endParaRPr>
          </a:p>
        </p:txBody>
      </p:sp>
      <p:cxnSp>
        <p:nvCxnSpPr>
          <p:cNvPr id="754" name="Google Shape;754;g1017b9aabd8_0_47"/>
          <p:cNvCxnSpPr/>
          <p:nvPr/>
        </p:nvCxnSpPr>
        <p:spPr>
          <a:xfrm>
            <a:off x="5987525" y="2185800"/>
            <a:ext cx="0" cy="2236500"/>
          </a:xfrm>
          <a:prstGeom prst="straightConnector1">
            <a:avLst/>
          </a:prstGeom>
          <a:noFill/>
          <a:ln cap="flat" cmpd="sng" w="9525">
            <a:solidFill>
              <a:schemeClr val="dk2"/>
            </a:solidFill>
            <a:prstDash val="solid"/>
            <a:round/>
            <a:headEnd len="sm" w="sm" type="none"/>
            <a:tailEnd len="sm" w="sm" type="none"/>
          </a:ln>
        </p:spPr>
      </p:cxnSp>
      <p:sp>
        <p:nvSpPr>
          <p:cNvPr id="755" name="Google Shape;755;g1017b9aabd8_0_47"/>
          <p:cNvSpPr txBox="1"/>
          <p:nvPr/>
        </p:nvSpPr>
        <p:spPr>
          <a:xfrm>
            <a:off x="6184275" y="2218350"/>
            <a:ext cx="2734200" cy="5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Helvetica Neue"/>
                <a:ea typeface="Helvetica Neue"/>
                <a:cs typeface="Helvetica Neue"/>
                <a:sym typeface="Helvetica Neue"/>
              </a:rPr>
              <a:t>R(θ)       = </a:t>
            </a:r>
            <a:r>
              <a:rPr b="0" i="0" lang="en" sz="800" u="none" cap="none" strike="noStrike">
                <a:solidFill>
                  <a:schemeClr val="dk1"/>
                </a:solidFill>
                <a:latin typeface="Helvetica Neue"/>
                <a:ea typeface="Helvetica Neue"/>
                <a:cs typeface="Helvetica Neue"/>
                <a:sym typeface="Helvetica Neue"/>
              </a:rPr>
              <a:t>proportion of </a:t>
            </a:r>
            <a:r>
              <a:rPr b="1" i="0" lang="en" sz="800" u="none" cap="none" strike="noStrike">
                <a:solidFill>
                  <a:schemeClr val="dk1"/>
                </a:solidFill>
                <a:latin typeface="Helvetica Neue"/>
                <a:ea typeface="Helvetica Neue"/>
                <a:cs typeface="Helvetica Neue"/>
                <a:sym typeface="Helvetica Neue"/>
              </a:rPr>
              <a:t>reflected</a:t>
            </a:r>
            <a:r>
              <a:rPr b="0" i="0" lang="en" sz="800" u="none" cap="none" strike="noStrike">
                <a:solidFill>
                  <a:schemeClr val="dk1"/>
                </a:solidFill>
                <a:latin typeface="Helvetica Neue"/>
                <a:ea typeface="Helvetica Neue"/>
                <a:cs typeface="Helvetica Neue"/>
                <a:sym typeface="Helvetica Neue"/>
              </a:rPr>
              <a:t> light</a:t>
            </a:r>
            <a:endParaRPr b="0" i="0" sz="11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elvetica Neue"/>
                <a:ea typeface="Helvetica Neue"/>
                <a:cs typeface="Helvetica Neue"/>
                <a:sym typeface="Helvetica Neue"/>
              </a:rPr>
              <a:t>1 - R(θ)  =</a:t>
            </a:r>
            <a:r>
              <a:rPr b="0" i="0" lang="en" sz="800" u="none" cap="none" strike="noStrike">
                <a:solidFill>
                  <a:srgbClr val="000000"/>
                </a:solidFill>
                <a:latin typeface="Helvetica Neue"/>
                <a:ea typeface="Helvetica Neue"/>
                <a:cs typeface="Helvetica Neue"/>
                <a:sym typeface="Helvetica Neue"/>
              </a:rPr>
              <a:t> proportion of</a:t>
            </a:r>
            <a:r>
              <a:rPr b="1" i="0" lang="en" sz="800" u="none" cap="none" strike="noStrike">
                <a:solidFill>
                  <a:srgbClr val="000000"/>
                </a:solidFill>
                <a:latin typeface="Helvetica Neue"/>
                <a:ea typeface="Helvetica Neue"/>
                <a:cs typeface="Helvetica Neue"/>
                <a:sym typeface="Helvetica Neue"/>
              </a:rPr>
              <a:t> refracted</a:t>
            </a:r>
            <a:r>
              <a:rPr b="0" i="0" lang="en" sz="800" u="none" cap="none" strike="noStrike">
                <a:solidFill>
                  <a:srgbClr val="000000"/>
                </a:solidFill>
                <a:latin typeface="Helvetica Neue"/>
                <a:ea typeface="Helvetica Neue"/>
                <a:cs typeface="Helvetica Neue"/>
                <a:sym typeface="Helvetica Neue"/>
              </a:rPr>
              <a:t> light</a:t>
            </a:r>
            <a:endParaRPr b="0" i="0" sz="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Helvetica Neue"/>
              <a:ea typeface="Helvetica Neue"/>
              <a:cs typeface="Helvetica Neue"/>
              <a:sym typeface="Helvetica Neue"/>
            </a:endParaRPr>
          </a:p>
        </p:txBody>
      </p:sp>
      <p:pic>
        <p:nvPicPr>
          <p:cNvPr id="756" name="Google Shape;756;g1017b9aabd8_0_47"/>
          <p:cNvPicPr preferRelativeResize="0"/>
          <p:nvPr/>
        </p:nvPicPr>
        <p:blipFill rotWithShape="1">
          <a:blip r:embed="rId7">
            <a:alphaModFix/>
          </a:blip>
          <a:srcRect b="77456" l="0" r="0" t="0"/>
          <a:stretch/>
        </p:blipFill>
        <p:spPr>
          <a:xfrm>
            <a:off x="6098200" y="3009350"/>
            <a:ext cx="2734100" cy="273725"/>
          </a:xfrm>
          <a:prstGeom prst="rect">
            <a:avLst/>
          </a:prstGeom>
          <a:noFill/>
          <a:ln>
            <a:noFill/>
          </a:ln>
        </p:spPr>
      </p:pic>
      <p:pic>
        <p:nvPicPr>
          <p:cNvPr id="757" name="Google Shape;757;g1017b9aabd8_0_47"/>
          <p:cNvPicPr preferRelativeResize="0"/>
          <p:nvPr/>
        </p:nvPicPr>
        <p:blipFill rotWithShape="1">
          <a:blip r:embed="rId8">
            <a:alphaModFix/>
          </a:blip>
          <a:srcRect b="3" l="0" r="27523" t="52827"/>
          <a:stretch/>
        </p:blipFill>
        <p:spPr>
          <a:xfrm>
            <a:off x="6418875" y="3568275"/>
            <a:ext cx="1981500" cy="572700"/>
          </a:xfrm>
          <a:prstGeom prst="rect">
            <a:avLst/>
          </a:prstGeom>
          <a:noFill/>
          <a:ln>
            <a:noFill/>
          </a:ln>
        </p:spPr>
      </p:pic>
      <p:cxnSp>
        <p:nvCxnSpPr>
          <p:cNvPr id="758" name="Google Shape;758;g1017b9aabd8_0_47"/>
          <p:cNvCxnSpPr/>
          <p:nvPr/>
        </p:nvCxnSpPr>
        <p:spPr>
          <a:xfrm>
            <a:off x="3520375" y="2708350"/>
            <a:ext cx="5396100" cy="0"/>
          </a:xfrm>
          <a:prstGeom prst="straightConnector1">
            <a:avLst/>
          </a:prstGeom>
          <a:noFill/>
          <a:ln cap="flat" cmpd="sng" w="9525">
            <a:solidFill>
              <a:schemeClr val="dk2"/>
            </a:solidFill>
            <a:prstDash val="solid"/>
            <a:round/>
            <a:headEnd len="sm" w="sm" type="none"/>
            <a:tailEnd len="sm" w="sm" type="none"/>
          </a:ln>
        </p:spPr>
      </p:cxnSp>
      <p:sp>
        <p:nvSpPr>
          <p:cNvPr id="759" name="Google Shape;759;g1017b9aabd8_0_47"/>
          <p:cNvSpPr/>
          <p:nvPr/>
        </p:nvSpPr>
        <p:spPr>
          <a:xfrm>
            <a:off x="3677425" y="2803800"/>
            <a:ext cx="5287500" cy="591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1017b9aabd8_0_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Fresnel</a:t>
            </a:r>
            <a:endParaRPr/>
          </a:p>
        </p:txBody>
      </p:sp>
      <p:sp>
        <p:nvSpPr>
          <p:cNvPr id="765" name="Google Shape;765;g1017b9aabd8_0_66"/>
          <p:cNvSpPr txBox="1"/>
          <p:nvPr>
            <p:ph idx="1" type="body"/>
          </p:nvPr>
        </p:nvSpPr>
        <p:spPr>
          <a:xfrm>
            <a:off x="6347300" y="1152475"/>
            <a:ext cx="2484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323232"/>
                </a:solidFill>
                <a:highlight>
                  <a:srgbClr val="FFFFFF"/>
                </a:highlight>
              </a:rPr>
              <a:t>How much light they reflect vs the amount they transmit actually depends on the angle of incidence. The amount of transmitted light increases when the angle of incidence decreases. </a:t>
            </a:r>
            <a:endParaRPr sz="1500">
              <a:solidFill>
                <a:srgbClr val="323232"/>
              </a:solidFill>
              <a:highlight>
                <a:srgbClr val="FFFFFF"/>
              </a:highlight>
            </a:endParaRPr>
          </a:p>
          <a:p>
            <a:pPr indent="0" lvl="0" marL="0" rtl="0" algn="l">
              <a:lnSpc>
                <a:spcPct val="115000"/>
              </a:lnSpc>
              <a:spcBef>
                <a:spcPts val="0"/>
              </a:spcBef>
              <a:spcAft>
                <a:spcPts val="0"/>
              </a:spcAft>
              <a:buSzPts val="1800"/>
              <a:buNone/>
            </a:pPr>
            <a:r>
              <a:t/>
            </a:r>
            <a:endParaRPr sz="1500">
              <a:solidFill>
                <a:srgbClr val="323232"/>
              </a:solidFill>
              <a:highlight>
                <a:srgbClr val="FFFFFF"/>
              </a:highlight>
            </a:endParaRPr>
          </a:p>
          <a:p>
            <a:pPr indent="0" lvl="0" marL="0" rtl="0" algn="l">
              <a:lnSpc>
                <a:spcPct val="115000"/>
              </a:lnSpc>
              <a:spcBef>
                <a:spcPts val="0"/>
              </a:spcBef>
              <a:spcAft>
                <a:spcPts val="0"/>
              </a:spcAft>
              <a:buSzPts val="1800"/>
              <a:buNone/>
            </a:pPr>
            <a:r>
              <a:rPr lang="en" sz="1500">
                <a:solidFill>
                  <a:srgbClr val="323232"/>
                </a:solidFill>
                <a:highlight>
                  <a:srgbClr val="FFFFFF"/>
                </a:highlight>
              </a:rPr>
              <a:t>source:</a:t>
            </a:r>
            <a:r>
              <a:rPr lang="en" sz="1100" u="sng">
                <a:solidFill>
                  <a:schemeClr val="hlink"/>
                </a:solidFill>
                <a:hlinkClick r:id="rId3"/>
              </a:rPr>
              <a:t>Introduction to Shading (Reflection, Refraction and Fresnel) (scratchapixel.com)</a:t>
            </a:r>
            <a:endParaRPr sz="1500">
              <a:solidFill>
                <a:srgbClr val="323232"/>
              </a:solidFill>
              <a:highlight>
                <a:srgbClr val="FFFFFF"/>
              </a:highlight>
            </a:endParaRPr>
          </a:p>
        </p:txBody>
      </p:sp>
      <p:pic>
        <p:nvPicPr>
          <p:cNvPr id="766" name="Google Shape;766;g1017b9aabd8_0_66"/>
          <p:cNvPicPr preferRelativeResize="0"/>
          <p:nvPr/>
        </p:nvPicPr>
        <p:blipFill rotWithShape="1">
          <a:blip r:embed="rId4">
            <a:alphaModFix/>
          </a:blip>
          <a:srcRect b="0" l="0" r="0" t="0"/>
          <a:stretch/>
        </p:blipFill>
        <p:spPr>
          <a:xfrm>
            <a:off x="311700" y="1152475"/>
            <a:ext cx="5715000" cy="2571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5: Materials</a:t>
            </a:r>
            <a:endParaRPr/>
          </a:p>
        </p:txBody>
      </p:sp>
      <p:sp>
        <p:nvSpPr>
          <p:cNvPr id="772" name="Google Shape;772;p35"/>
          <p:cNvSpPr txBox="1"/>
          <p:nvPr/>
        </p:nvSpPr>
        <p:spPr>
          <a:xfrm>
            <a:off x="3595700" y="1445350"/>
            <a:ext cx="5044800" cy="154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C343D"/>
                </a:solidFill>
                <a:latin typeface="Fira Code"/>
                <a:ea typeface="Fira Code"/>
                <a:cs typeface="Fira Code"/>
                <a:sym typeface="Fira Code"/>
              </a:rPr>
              <a:t>struct BSDF_Glass </a:t>
            </a:r>
            <a:r>
              <a:rPr b="0" i="0" lang="en" sz="1100" u="none" cap="none" strike="noStrike">
                <a:solidFill>
                  <a:srgbClr val="274E13"/>
                </a:solidFill>
                <a:latin typeface="Fira Code"/>
                <a:ea typeface="Fira Code"/>
                <a:cs typeface="Fira Code"/>
                <a:sym typeface="Fira Code"/>
              </a:rPr>
              <a:t>{</a:t>
            </a:r>
            <a:endParaRPr b="0" i="0" sz="11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1C4587"/>
                </a:solidFill>
                <a:latin typeface="Fira Code"/>
                <a:ea typeface="Fira Code"/>
                <a:cs typeface="Fira Code"/>
                <a:sym typeface="Fira Code"/>
              </a:rPr>
              <a:t>	BSDF_Sample sample(Vec3 out_dir) const;</a:t>
            </a:r>
            <a:endParaRPr b="0" i="0" sz="11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1C4587"/>
                </a:solidFill>
                <a:latin typeface="Fira Code"/>
                <a:ea typeface="Fira Code"/>
                <a:cs typeface="Fira Code"/>
                <a:sym typeface="Fira Code"/>
              </a:rPr>
              <a:t>    	Spectrum evaluate(Vec3 out_dir, Vec3 in_dir) const;</a:t>
            </a:r>
            <a:endParaRPr b="0" i="0" sz="11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1C4587"/>
              </a:solidFill>
              <a:latin typeface="Fira Code"/>
              <a:ea typeface="Fira Code"/>
              <a:cs typeface="Fira Code"/>
              <a:sym typeface="Fira Code"/>
            </a:endParaRPr>
          </a:p>
          <a:p>
            <a:pPr indent="45720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1C4587"/>
                </a:solidFill>
                <a:latin typeface="Fira Code"/>
                <a:ea typeface="Fira Code"/>
                <a:cs typeface="Fira Code"/>
                <a:sym typeface="Fira Code"/>
              </a:rPr>
              <a:t>Spectrum transmittance;</a:t>
            </a:r>
            <a:endParaRPr b="0" i="0" sz="11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1C4587"/>
                </a:solidFill>
                <a:latin typeface="Fira Code"/>
                <a:ea typeface="Fira Code"/>
                <a:cs typeface="Fira Code"/>
                <a:sym typeface="Fira Code"/>
              </a:rPr>
              <a:t>    	Spectrum reflectance;</a:t>
            </a:r>
            <a:endParaRPr b="0" i="0" sz="11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1C4587"/>
                </a:solidFill>
                <a:latin typeface="Fira Code"/>
                <a:ea typeface="Fira Code"/>
                <a:cs typeface="Fira Code"/>
                <a:sym typeface="Fira Code"/>
              </a:rPr>
              <a:t>    	float index_of_refraction;</a:t>
            </a:r>
            <a:endParaRPr b="0" i="0" sz="1100" u="none" cap="none" strike="noStrike">
              <a:solidFill>
                <a:srgbClr val="1C4587"/>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74E13"/>
                </a:solidFill>
                <a:latin typeface="Fira Code"/>
                <a:ea typeface="Fira Code"/>
                <a:cs typeface="Fira Code"/>
                <a:sym typeface="Fira Code"/>
              </a:rPr>
              <a:t>}</a:t>
            </a:r>
            <a:endParaRPr b="0" i="0" sz="1100" u="none" cap="none" strike="noStrike">
              <a:solidFill>
                <a:srgbClr val="274E13"/>
              </a:solidFill>
              <a:latin typeface="Fira Code"/>
              <a:ea typeface="Fira Code"/>
              <a:cs typeface="Fira Code"/>
              <a:sym typeface="Fira Code"/>
            </a:endParaRPr>
          </a:p>
        </p:txBody>
      </p:sp>
      <p:sp>
        <p:nvSpPr>
          <p:cNvPr id="773" name="Google Shape;773;p35"/>
          <p:cNvSpPr txBox="1"/>
          <p:nvPr>
            <p:ph idx="1" type="body"/>
          </p:nvPr>
        </p:nvSpPr>
        <p:spPr>
          <a:xfrm>
            <a:off x="671050" y="1249500"/>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2: Glass BSDF</a:t>
            </a:r>
            <a:endParaRPr>
              <a:latin typeface="Helvetica Neue"/>
              <a:ea typeface="Helvetica Neue"/>
              <a:cs typeface="Helvetica Neue"/>
              <a:sym typeface="Helvetica Neue"/>
            </a:endParaRPr>
          </a:p>
        </p:txBody>
      </p:sp>
      <p:pic>
        <p:nvPicPr>
          <p:cNvPr id="774" name="Google Shape;774;p35"/>
          <p:cNvPicPr preferRelativeResize="0"/>
          <p:nvPr/>
        </p:nvPicPr>
        <p:blipFill rotWithShape="1">
          <a:blip r:embed="rId3">
            <a:alphaModFix/>
          </a:blip>
          <a:srcRect b="0" l="0" r="0" t="0"/>
          <a:stretch/>
        </p:blipFill>
        <p:spPr>
          <a:xfrm>
            <a:off x="671050" y="1657200"/>
            <a:ext cx="2734100" cy="2221450"/>
          </a:xfrm>
          <a:prstGeom prst="rect">
            <a:avLst/>
          </a:prstGeom>
          <a:noFill/>
          <a:ln>
            <a:noFill/>
          </a:ln>
        </p:spPr>
      </p:pic>
      <p:sp>
        <p:nvSpPr>
          <p:cNvPr id="775" name="Google Shape;775;p35"/>
          <p:cNvSpPr txBox="1"/>
          <p:nvPr/>
        </p:nvSpPr>
        <p:spPr>
          <a:xfrm>
            <a:off x="3517275" y="953900"/>
            <a:ext cx="52875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FF0000"/>
                </a:solidFill>
                <a:latin typeface="Helvetica Neue"/>
                <a:ea typeface="Helvetica Neue"/>
                <a:cs typeface="Helvetica Neue"/>
                <a:sym typeface="Helvetica Neue"/>
              </a:rPr>
              <a:t>Don’t forget to account for Total Internal Reflection as Well!</a:t>
            </a:r>
            <a:endParaRPr b="0" i="0" sz="1300" u="none" cap="none" strike="noStrike">
              <a:solidFill>
                <a:srgbClr val="FF0000"/>
              </a:solidFill>
              <a:latin typeface="Helvetica Neue"/>
              <a:ea typeface="Helvetica Neue"/>
              <a:cs typeface="Helvetica Neue"/>
              <a:sym typeface="Helvetica Neue"/>
            </a:endParaRPr>
          </a:p>
        </p:txBody>
      </p:sp>
      <p:sp>
        <p:nvSpPr>
          <p:cNvPr id="776" name="Google Shape;776;p35"/>
          <p:cNvSpPr txBox="1"/>
          <p:nvPr/>
        </p:nvSpPr>
        <p:spPr>
          <a:xfrm>
            <a:off x="3465875" y="3065800"/>
            <a:ext cx="5097000" cy="15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C343D"/>
                </a:solidFill>
                <a:latin typeface="Fira Code"/>
                <a:ea typeface="Fira Code"/>
                <a:cs typeface="Fira Code"/>
                <a:sym typeface="Fira Code"/>
              </a:rPr>
              <a:t>struct BSDF_sample </a:t>
            </a:r>
            <a:r>
              <a:rPr b="0" i="0" lang="en" sz="1100" u="none" cap="none" strike="noStrike">
                <a:solidFill>
                  <a:srgbClr val="274E13"/>
                </a:solidFill>
                <a:latin typeface="Fira Code"/>
                <a:ea typeface="Fira Code"/>
                <a:cs typeface="Fira Code"/>
                <a:sym typeface="Fira Code"/>
              </a:rPr>
              <a:t>{</a:t>
            </a:r>
            <a:endParaRPr b="0" i="0" sz="1100" u="none" cap="none" strike="noStrike">
              <a:solidFill>
                <a:srgbClr val="274E13"/>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Fira Code"/>
                <a:ea typeface="Fira Code"/>
                <a:cs typeface="Fira Code"/>
                <a:sym typeface="Fira Code"/>
              </a:rPr>
              <a:t>	</a:t>
            </a:r>
            <a:r>
              <a:rPr b="0" i="0" lang="en" sz="1100" u="none" cap="none" strike="noStrike">
                <a:solidFill>
                  <a:srgbClr val="1C4587"/>
                </a:solidFill>
                <a:latin typeface="Fira Code"/>
                <a:ea typeface="Fira Code"/>
                <a:cs typeface="Fira Code"/>
                <a:sym typeface="Fira Code"/>
              </a:rPr>
              <a:t>Spectrum attenuation;</a:t>
            </a:r>
            <a:r>
              <a:rPr b="0" i="0" lang="en" sz="1100" u="none" cap="none" strike="noStrike">
                <a:solidFill>
                  <a:srgbClr val="000000"/>
                </a:solidFill>
                <a:latin typeface="Fira Code"/>
                <a:ea typeface="Fira Code"/>
                <a:cs typeface="Fira Code"/>
                <a:sym typeface="Fira Code"/>
              </a:rPr>
              <a:t> </a:t>
            </a:r>
            <a:r>
              <a:rPr b="0" i="0" lang="en" sz="1100" u="none" cap="none" strike="noStrike">
                <a:solidFill>
                  <a:srgbClr val="FF0000"/>
                </a:solidFill>
                <a:latin typeface="Fira Code"/>
                <a:ea typeface="Fira Code"/>
                <a:cs typeface="Fira Code"/>
                <a:sym typeface="Fira Code"/>
              </a:rPr>
              <a:t>// scaled reflectance or </a:t>
            </a:r>
            <a:br>
              <a:rPr b="0" i="0" lang="en" sz="1100" u="none" cap="none" strike="noStrike">
                <a:solidFill>
                  <a:srgbClr val="FF0000"/>
                </a:solidFill>
                <a:latin typeface="Fira Code"/>
                <a:ea typeface="Fira Code"/>
                <a:cs typeface="Fira Code"/>
                <a:sym typeface="Fira Code"/>
              </a:rPr>
            </a:br>
            <a:r>
              <a:rPr b="0" i="0" lang="en" sz="1100" u="none" cap="none" strike="noStrike">
                <a:solidFill>
                  <a:srgbClr val="FF0000"/>
                </a:solidFill>
                <a:latin typeface="Fira Code"/>
                <a:ea typeface="Fira Code"/>
                <a:cs typeface="Fira Code"/>
                <a:sym typeface="Fira Code"/>
              </a:rPr>
              <a:t>                            // transmittance</a:t>
            </a:r>
            <a:endParaRPr b="0" i="0" sz="11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Fira Code"/>
                <a:ea typeface="Fira Code"/>
                <a:cs typeface="Fira Code"/>
                <a:sym typeface="Fira Code"/>
              </a:rPr>
              <a:t>	</a:t>
            </a:r>
            <a:r>
              <a:rPr b="0" i="0" lang="en" sz="1100" u="none" cap="none" strike="noStrike">
                <a:solidFill>
                  <a:srgbClr val="1C4587"/>
                </a:solidFill>
                <a:latin typeface="Fira Code"/>
                <a:ea typeface="Fira Code"/>
                <a:cs typeface="Fira Code"/>
                <a:sym typeface="Fira Code"/>
              </a:rPr>
              <a:t>Vec3 direction;</a:t>
            </a:r>
            <a:r>
              <a:rPr b="0" i="0" lang="en" sz="1100" u="none" cap="none" strike="noStrike">
                <a:solidFill>
                  <a:schemeClr val="dk1"/>
                </a:solidFill>
                <a:latin typeface="Fira Code"/>
                <a:ea typeface="Fira Code"/>
                <a:cs typeface="Fira Code"/>
                <a:sym typeface="Fira Code"/>
              </a:rPr>
              <a:t>		</a:t>
            </a:r>
            <a:r>
              <a:rPr b="0" i="0" lang="en" sz="1100" u="none" cap="none" strike="noStrike">
                <a:solidFill>
                  <a:srgbClr val="FF0000"/>
                </a:solidFill>
                <a:latin typeface="Fira Code"/>
                <a:ea typeface="Fira Code"/>
                <a:cs typeface="Fira Code"/>
                <a:sym typeface="Fira Code"/>
              </a:rPr>
              <a:t>// </a:t>
            </a:r>
            <a:r>
              <a:rPr b="1" i="0" lang="en" sz="1100" u="none" cap="none" strike="noStrike">
                <a:solidFill>
                  <a:srgbClr val="FF0000"/>
                </a:solidFill>
                <a:latin typeface="Fira Code"/>
                <a:ea typeface="Fira Code"/>
                <a:cs typeface="Fira Code"/>
                <a:sym typeface="Fira Code"/>
              </a:rPr>
              <a:t>reflect</a:t>
            </a:r>
            <a:r>
              <a:rPr b="0" i="0" lang="en" sz="1100" u="none" cap="none" strike="noStrike">
                <a:solidFill>
                  <a:srgbClr val="FF0000"/>
                </a:solidFill>
                <a:latin typeface="Fira Code"/>
                <a:ea typeface="Fira Code"/>
                <a:cs typeface="Fira Code"/>
                <a:sym typeface="Fira Code"/>
              </a:rPr>
              <a:t>(Vec3 dir) or </a:t>
            </a:r>
            <a:endParaRPr b="0" i="0" sz="11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0000"/>
                </a:solidFill>
                <a:latin typeface="Fira Code"/>
                <a:ea typeface="Fira Code"/>
                <a:cs typeface="Fira Code"/>
                <a:sym typeface="Fira Code"/>
              </a:rPr>
              <a:t>					// </a:t>
            </a:r>
            <a:r>
              <a:rPr b="1" i="0" lang="en" sz="1100" u="none" cap="none" strike="noStrike">
                <a:solidFill>
                  <a:srgbClr val="FF0000"/>
                </a:solidFill>
                <a:latin typeface="Fira Code"/>
                <a:ea typeface="Fira Code"/>
                <a:cs typeface="Fira Code"/>
                <a:sym typeface="Fira Code"/>
              </a:rPr>
              <a:t>refract</a:t>
            </a:r>
            <a:r>
              <a:rPr b="0" i="0" lang="en" sz="1100" u="none" cap="none" strike="noStrike">
                <a:solidFill>
                  <a:srgbClr val="FF0000"/>
                </a:solidFill>
                <a:latin typeface="Fira Code"/>
                <a:ea typeface="Fira Code"/>
                <a:cs typeface="Fira Code"/>
                <a:sym typeface="Fira Code"/>
              </a:rPr>
              <a:t>(Vec3 dir)</a:t>
            </a:r>
            <a:endParaRPr b="0" i="0" sz="1100" u="none" cap="none" strike="noStrike">
              <a:solidFill>
                <a:srgbClr val="FF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74E13"/>
                </a:solidFill>
                <a:latin typeface="Fira Code"/>
                <a:ea typeface="Fira Code"/>
                <a:cs typeface="Fira Code"/>
                <a:sym typeface="Fira Code"/>
              </a:rPr>
              <a:t>}</a:t>
            </a:r>
            <a:endParaRPr b="0" i="0" sz="1100" u="none" cap="none" strike="noStrike">
              <a:solidFill>
                <a:srgbClr val="274E13"/>
              </a:solidFill>
              <a:latin typeface="Fira Code"/>
              <a:ea typeface="Fira Code"/>
              <a:cs typeface="Fira Code"/>
              <a:sym typeface="Fira Code"/>
            </a:endParaRPr>
          </a:p>
        </p:txBody>
      </p:sp>
      <p:cxnSp>
        <p:nvCxnSpPr>
          <p:cNvPr id="777" name="Google Shape;777;p35"/>
          <p:cNvCxnSpPr/>
          <p:nvPr/>
        </p:nvCxnSpPr>
        <p:spPr>
          <a:xfrm>
            <a:off x="3578075" y="3327425"/>
            <a:ext cx="1500600" cy="0"/>
          </a:xfrm>
          <a:prstGeom prst="straightConnector1">
            <a:avLst/>
          </a:prstGeom>
          <a:noFill/>
          <a:ln cap="flat" cmpd="sng" w="19050">
            <a:solidFill>
              <a:srgbClr val="FF0000"/>
            </a:solidFill>
            <a:prstDash val="solid"/>
            <a:round/>
            <a:headEnd len="sm" w="sm" type="none"/>
            <a:tailEnd len="sm" w="sm" type="none"/>
          </a:ln>
        </p:spPr>
      </p:cxnSp>
      <p:cxnSp>
        <p:nvCxnSpPr>
          <p:cNvPr id="778" name="Google Shape;778;p35"/>
          <p:cNvCxnSpPr/>
          <p:nvPr/>
        </p:nvCxnSpPr>
        <p:spPr>
          <a:xfrm>
            <a:off x="4183625" y="1865200"/>
            <a:ext cx="1500600" cy="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11e903f611c_0_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6: Direct Lighting++</a:t>
            </a:r>
            <a:endParaRPr/>
          </a:p>
        </p:txBody>
      </p:sp>
      <p:sp>
        <p:nvSpPr>
          <p:cNvPr id="784" name="Google Shape;784;g11e903f611c_0_109"/>
          <p:cNvSpPr txBox="1"/>
          <p:nvPr/>
        </p:nvSpPr>
        <p:spPr>
          <a:xfrm>
            <a:off x="3595700" y="1445350"/>
            <a:ext cx="5044800" cy="154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74E13"/>
              </a:solidFill>
              <a:latin typeface="Fira Code"/>
              <a:ea typeface="Fira Code"/>
              <a:cs typeface="Fira Code"/>
              <a:sym typeface="Fira Code"/>
            </a:endParaRPr>
          </a:p>
        </p:txBody>
      </p:sp>
      <p:sp>
        <p:nvSpPr>
          <p:cNvPr id="785" name="Google Shape;785;g11e903f611c_0_109"/>
          <p:cNvSpPr txBox="1"/>
          <p:nvPr/>
        </p:nvSpPr>
        <p:spPr>
          <a:xfrm>
            <a:off x="311700" y="1103364"/>
            <a:ext cx="6533700" cy="1140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900"/>
              </a:spcBef>
              <a:spcAft>
                <a:spcPts val="0"/>
              </a:spcAft>
              <a:buClr>
                <a:schemeClr val="dk1"/>
              </a:buClr>
              <a:buSzPts val="1400"/>
              <a:buFont typeface="Roboto"/>
              <a:buAutoNum type="arabicParenR"/>
            </a:pPr>
            <a:r>
              <a:rPr b="0" i="0" lang="en" sz="1400" u="none" cap="none" strike="noStrike">
                <a:solidFill>
                  <a:schemeClr val="dk1"/>
                </a:solidFill>
                <a:latin typeface="Roboto"/>
                <a:ea typeface="Roboto"/>
                <a:cs typeface="Roboto"/>
                <a:sym typeface="Roboto"/>
              </a:rPr>
              <a:t>If the BSDF is discrete, you can ignore the following steps.</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AutoNum type="arabicParenR"/>
            </a:pPr>
            <a:r>
              <a:rPr b="0" i="0" lang="en" sz="1400" u="none" cap="none" strike="noStrike">
                <a:solidFill>
                  <a:schemeClr val="dk1"/>
                </a:solidFill>
                <a:latin typeface="Roboto"/>
                <a:ea typeface="Roboto"/>
                <a:cs typeface="Roboto"/>
                <a:sym typeface="Roboto"/>
              </a:rPr>
              <a:t>Equally randomly choose to sample from BSDF::scatter or Pathtracer::sample_area_lights. </a:t>
            </a:r>
            <a:r>
              <a:rPr b="1" i="0" lang="en" sz="1400" u="none" cap="none" strike="noStrike">
                <a:solidFill>
                  <a:schemeClr val="dk1"/>
                </a:solidFill>
                <a:latin typeface="Roboto"/>
                <a:ea typeface="Roboto"/>
                <a:cs typeface="Roboto"/>
                <a:sym typeface="Roboto"/>
              </a:rPr>
              <a:t>Pay attention to inputs and outputs for both functions!</a:t>
            </a:r>
            <a:endParaRPr b="1"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AutoNum type="arabicParenR"/>
            </a:pPr>
            <a:r>
              <a:rPr b="0" i="0" lang="en" sz="1400" u="none" cap="none" strike="noStrike">
                <a:solidFill>
                  <a:schemeClr val="dk1"/>
                </a:solidFill>
                <a:latin typeface="Roboto"/>
                <a:ea typeface="Roboto"/>
                <a:cs typeface="Roboto"/>
                <a:sym typeface="Roboto"/>
              </a:rPr>
              <a:t>Recompute the new pdf value, given the additional choice of sampling from the area lights - use Pathtracer::area_lights_pdf. </a:t>
            </a:r>
            <a:r>
              <a:rPr b="1" i="0" lang="en" sz="1400" u="none" cap="none" strike="noStrike">
                <a:solidFill>
                  <a:schemeClr val="dk1"/>
                </a:solidFill>
                <a:latin typeface="Roboto"/>
                <a:ea typeface="Roboto"/>
                <a:cs typeface="Roboto"/>
                <a:sym typeface="Roboto"/>
              </a:rPr>
              <a:t>Watch the inputs/outputs!</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1500"/>
              </a:spcBef>
              <a:spcAft>
                <a:spcPts val="0"/>
              </a:spcAft>
              <a:buClr>
                <a:srgbClr val="000000"/>
              </a:buClr>
              <a:buSzPts val="1400"/>
              <a:buFont typeface="Arial"/>
              <a:buNone/>
            </a:pPr>
            <a:r>
              <a:t/>
            </a:r>
            <a:endParaRPr b="1" i="0" sz="1400" u="none" cap="none" strike="noStrike">
              <a:solidFill>
                <a:schemeClr val="dk1"/>
              </a:solidFill>
              <a:latin typeface="Exo"/>
              <a:ea typeface="Exo"/>
              <a:cs typeface="Exo"/>
              <a:sym typeface="Exo"/>
            </a:endParaRPr>
          </a:p>
        </p:txBody>
      </p:sp>
      <p:pic>
        <p:nvPicPr>
          <p:cNvPr id="786" name="Google Shape;786;g11e903f611c_0_109"/>
          <p:cNvPicPr preferRelativeResize="0"/>
          <p:nvPr/>
        </p:nvPicPr>
        <p:blipFill rotWithShape="1">
          <a:blip r:embed="rId3">
            <a:alphaModFix/>
          </a:blip>
          <a:srcRect b="0" l="0" r="0" t="0"/>
          <a:stretch/>
        </p:blipFill>
        <p:spPr>
          <a:xfrm>
            <a:off x="2010700" y="2876851"/>
            <a:ext cx="5122600" cy="2221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36"/>
          <p:cNvSpPr txBox="1"/>
          <p:nvPr>
            <p:ph type="title"/>
          </p:nvPr>
        </p:nvSpPr>
        <p:spPr>
          <a:xfrm>
            <a:off x="350725" y="437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7: Environment Light</a:t>
            </a:r>
            <a:endParaRPr>
              <a:latin typeface="Exo"/>
              <a:ea typeface="Exo"/>
              <a:cs typeface="Exo"/>
              <a:sym typeface="Exo"/>
            </a:endParaRPr>
          </a:p>
        </p:txBody>
      </p:sp>
      <p:sp>
        <p:nvSpPr>
          <p:cNvPr id="792" name="Google Shape;792;p36"/>
          <p:cNvSpPr txBox="1"/>
          <p:nvPr/>
        </p:nvSpPr>
        <p:spPr>
          <a:xfrm>
            <a:off x="367300" y="1257525"/>
            <a:ext cx="3133200" cy="415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rPr b="0" i="0" lang="en" sz="1500" u="none" cap="none" strike="noStrike">
                <a:solidFill>
                  <a:srgbClr val="595959"/>
                </a:solidFill>
                <a:latin typeface="Helvetica Neue"/>
                <a:ea typeface="Helvetica Neue"/>
                <a:cs typeface="Helvetica Neue"/>
                <a:sym typeface="Helvetica Neue"/>
              </a:rPr>
              <a:t>Implement the following functions:</a:t>
            </a:r>
            <a:endParaRPr b="0" i="0" sz="1500" u="none" cap="none" strike="noStrike">
              <a:solidFill>
                <a:srgbClr val="595959"/>
              </a:solidFill>
              <a:latin typeface="Helvetica Neue"/>
              <a:ea typeface="Helvetica Neue"/>
              <a:cs typeface="Helvetica Neue"/>
              <a:sym typeface="Helvetica Neue"/>
            </a:endParaRPr>
          </a:p>
        </p:txBody>
      </p:sp>
      <p:sp>
        <p:nvSpPr>
          <p:cNvPr id="793" name="Google Shape;793;p36"/>
          <p:cNvSpPr txBox="1"/>
          <p:nvPr/>
        </p:nvSpPr>
        <p:spPr>
          <a:xfrm>
            <a:off x="568950" y="1819475"/>
            <a:ext cx="8006100" cy="1341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Arial"/>
              <a:buNone/>
            </a:pPr>
            <a:r>
              <a:rPr b="0" i="0" lang="en" sz="1000" u="none" cap="none" strike="noStrike">
                <a:solidFill>
                  <a:schemeClr val="dk1"/>
                </a:solidFill>
                <a:latin typeface="Fira Code"/>
                <a:ea typeface="Fira Code"/>
                <a:cs typeface="Fira Code"/>
                <a:sym typeface="Fira Code"/>
              </a:rPr>
              <a:t>In samplers.cpp</a:t>
            </a:r>
            <a:endParaRPr b="0" i="0" sz="1000" u="none" cap="none" strike="noStrike">
              <a:solidFill>
                <a:srgbClr val="000000"/>
              </a:solidFill>
              <a:latin typeface="Fira Code"/>
              <a:ea typeface="Fira Code"/>
              <a:cs typeface="Fira Code"/>
              <a:sym typeface="Fira Code"/>
            </a:endParaRPr>
          </a:p>
          <a:p>
            <a:pPr indent="0" lvl="0" marL="0" marR="0" rtl="0" algn="l">
              <a:lnSpc>
                <a:spcPct val="100000"/>
              </a:lnSpc>
              <a:spcBef>
                <a:spcPts val="1600"/>
              </a:spcBef>
              <a:spcAft>
                <a:spcPts val="0"/>
              </a:spcAft>
              <a:buClr>
                <a:schemeClr val="dk1"/>
              </a:buClr>
              <a:buSzPts val="1000"/>
              <a:buFont typeface="Arial"/>
              <a:buNone/>
            </a:pPr>
            <a:r>
              <a:rPr b="0" i="0" lang="en" sz="1000" u="none" cap="none" strike="noStrike">
                <a:solidFill>
                  <a:srgbClr val="000000"/>
                </a:solidFill>
                <a:latin typeface="Fira Code"/>
                <a:ea typeface="Fira Code"/>
                <a:cs typeface="Fira Code"/>
                <a:sym typeface="Fira Code"/>
              </a:rPr>
              <a:t>Vec3 Sphere::Uniform::</a:t>
            </a:r>
            <a:r>
              <a:rPr b="1" i="0" lang="en" sz="1000" u="none" cap="none" strike="noStrike">
                <a:solidFill>
                  <a:srgbClr val="000000"/>
                </a:solidFill>
                <a:latin typeface="Fira Code"/>
                <a:ea typeface="Fira Code"/>
                <a:cs typeface="Fira Code"/>
                <a:sym typeface="Fira Code"/>
              </a:rPr>
              <a:t>sample</a:t>
            </a:r>
            <a:r>
              <a:rPr b="0" i="0" lang="en" sz="1000" u="none" cap="none" strike="noStrike">
                <a:solidFill>
                  <a:srgbClr val="000000"/>
                </a:solidFill>
                <a:latin typeface="Fira Code"/>
                <a:ea typeface="Fira Code"/>
                <a:cs typeface="Fira Code"/>
                <a:sym typeface="Fira Code"/>
              </a:rPr>
              <a:t>() const;  	</a:t>
            </a:r>
            <a:r>
              <a:rPr b="0" i="0" lang="en" sz="1000" u="none" cap="none" strike="noStrike">
                <a:solidFill>
                  <a:srgbClr val="FF0000"/>
                </a:solidFill>
                <a:latin typeface="Fira Code"/>
                <a:ea typeface="Fira Code"/>
                <a:cs typeface="Fira Code"/>
                <a:sym typeface="Fira Code"/>
              </a:rPr>
              <a:t>// Uniform sampler</a:t>
            </a:r>
            <a:br>
              <a:rPr b="0" i="0" lang="en" sz="1000" u="none" cap="none" strike="noStrike">
                <a:solidFill>
                  <a:srgbClr val="FF0000"/>
                </a:solidFill>
                <a:latin typeface="Fira Code"/>
                <a:ea typeface="Fira Code"/>
                <a:cs typeface="Fira Code"/>
                <a:sym typeface="Fira Code"/>
              </a:rPr>
            </a:br>
            <a:br>
              <a:rPr b="0" i="0" lang="en" sz="1000" u="none" cap="none" strike="noStrike">
                <a:solidFill>
                  <a:srgbClr val="FF0000"/>
                </a:solidFill>
                <a:latin typeface="Fira Code"/>
                <a:ea typeface="Fira Code"/>
                <a:cs typeface="Fira Code"/>
                <a:sym typeface="Fira Code"/>
              </a:rPr>
            </a:br>
            <a:r>
              <a:rPr b="0" i="0" lang="en" sz="1000" u="none" cap="none" strike="noStrike">
                <a:solidFill>
                  <a:schemeClr val="dk1"/>
                </a:solidFill>
                <a:latin typeface="Fira Code"/>
                <a:ea typeface="Fira Code"/>
                <a:cs typeface="Fira Code"/>
                <a:sym typeface="Fira Code"/>
              </a:rPr>
              <a:t>Sphere::Image::Image(const HDR_Image&amp; image) const;	</a:t>
            </a:r>
            <a:r>
              <a:rPr b="0" i="0" lang="en" sz="1000" u="none" cap="none" strike="noStrike">
                <a:solidFill>
                  <a:srgbClr val="FF0000"/>
                </a:solidFill>
                <a:latin typeface="Fira Code"/>
                <a:ea typeface="Fira Code"/>
                <a:cs typeface="Fira Code"/>
                <a:sym typeface="Fira Code"/>
              </a:rPr>
              <a:t>//Set up importance sampling data structure</a:t>
            </a:r>
            <a:br>
              <a:rPr b="0" i="0" lang="en" sz="1000" u="none" cap="none" strike="noStrike">
                <a:solidFill>
                  <a:srgbClr val="FF0000"/>
                </a:solidFill>
                <a:latin typeface="Fira Code"/>
                <a:ea typeface="Fira Code"/>
                <a:cs typeface="Fira Code"/>
                <a:sym typeface="Fira Code"/>
              </a:rPr>
            </a:br>
            <a:r>
              <a:rPr b="0" i="0" lang="en" sz="1000" u="none" cap="none" strike="noStrike">
                <a:solidFill>
                  <a:schemeClr val="dk1"/>
                </a:solidFill>
                <a:latin typeface="Fira Code"/>
                <a:ea typeface="Fira Code"/>
                <a:cs typeface="Fira Code"/>
                <a:sym typeface="Fira Code"/>
              </a:rPr>
              <a:t>Vec3 Sphere::Image::</a:t>
            </a:r>
            <a:r>
              <a:rPr b="1" i="0" lang="en" sz="1000" u="none" cap="none" strike="noStrike">
                <a:solidFill>
                  <a:schemeClr val="dk1"/>
                </a:solidFill>
                <a:latin typeface="Fira Code"/>
                <a:ea typeface="Fira Code"/>
                <a:cs typeface="Fira Code"/>
                <a:sym typeface="Fira Code"/>
              </a:rPr>
              <a:t>sample</a:t>
            </a:r>
            <a:r>
              <a:rPr b="0" i="0" lang="en" sz="1000" u="none" cap="none" strike="noStrike">
                <a:solidFill>
                  <a:schemeClr val="dk1"/>
                </a:solidFill>
                <a:latin typeface="Fira Code"/>
                <a:ea typeface="Fira Code"/>
                <a:cs typeface="Fira Code"/>
                <a:sym typeface="Fira Code"/>
              </a:rPr>
              <a:t>() const;	</a:t>
            </a:r>
            <a:r>
              <a:rPr b="0" i="0" lang="en" sz="1000" u="none" cap="none" strike="noStrike">
                <a:solidFill>
                  <a:srgbClr val="FF0000"/>
                </a:solidFill>
                <a:latin typeface="Fira Code"/>
                <a:ea typeface="Fira Code"/>
                <a:cs typeface="Fira Code"/>
                <a:sym typeface="Fira Code"/>
              </a:rPr>
              <a:t>//use the data to generate a sampling direction</a:t>
            </a:r>
            <a:br>
              <a:rPr b="0" i="0" lang="en" sz="1000" u="none" cap="none" strike="noStrike">
                <a:solidFill>
                  <a:srgbClr val="FF0000"/>
                </a:solidFill>
                <a:latin typeface="Fira Code"/>
                <a:ea typeface="Fira Code"/>
                <a:cs typeface="Fira Code"/>
                <a:sym typeface="Fira Code"/>
              </a:rPr>
            </a:br>
            <a:r>
              <a:rPr b="0" i="0" lang="en" sz="1000" u="none" cap="none" strike="noStrike">
                <a:solidFill>
                  <a:schemeClr val="dk1"/>
                </a:solidFill>
                <a:latin typeface="Fira Code"/>
                <a:ea typeface="Fira Code"/>
                <a:cs typeface="Fira Code"/>
                <a:sym typeface="Fira Code"/>
              </a:rPr>
              <a:t>Float Sphere::Image::</a:t>
            </a:r>
            <a:r>
              <a:rPr b="1" i="0" lang="en" sz="1000" u="none" cap="none" strike="noStrike">
                <a:solidFill>
                  <a:schemeClr val="dk1"/>
                </a:solidFill>
                <a:latin typeface="Fira Code"/>
                <a:ea typeface="Fira Code"/>
                <a:cs typeface="Fira Code"/>
                <a:sym typeface="Fira Code"/>
              </a:rPr>
              <a:t>pdf</a:t>
            </a:r>
            <a:r>
              <a:rPr b="0" i="0" lang="en" sz="1000" u="none" cap="none" strike="noStrike">
                <a:solidFill>
                  <a:schemeClr val="dk1"/>
                </a:solidFill>
                <a:latin typeface="Fira Code"/>
                <a:ea typeface="Fira Code"/>
                <a:cs typeface="Fira Code"/>
                <a:sym typeface="Fira Code"/>
              </a:rPr>
              <a:t>(Vec3 dir) const;	</a:t>
            </a:r>
            <a:r>
              <a:rPr b="0" i="0" lang="en" sz="1000" u="none" cap="none" strike="noStrike">
                <a:solidFill>
                  <a:srgbClr val="FF0000"/>
                </a:solidFill>
                <a:latin typeface="Fira Code"/>
                <a:ea typeface="Fira Code"/>
                <a:cs typeface="Fira Code"/>
                <a:sym typeface="Fira Code"/>
              </a:rPr>
              <a:t>//calculate the pdf</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1600"/>
              </a:spcBef>
              <a:spcAft>
                <a:spcPts val="0"/>
              </a:spcAft>
              <a:buClr>
                <a:srgbClr val="000000"/>
              </a:buClr>
              <a:buSzPts val="1000"/>
              <a:buFont typeface="Arial"/>
              <a:buNone/>
            </a:pPr>
            <a:r>
              <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1600"/>
              </a:spcBef>
              <a:spcAft>
                <a:spcPts val="1600"/>
              </a:spcAft>
              <a:buClr>
                <a:srgbClr val="000000"/>
              </a:buClr>
              <a:buSzPts val="1000"/>
              <a:buFont typeface="Arial"/>
              <a:buNone/>
            </a:pPr>
            <a:r>
              <a:t/>
            </a:r>
            <a:endParaRPr b="0" i="0" sz="1000" u="none" cap="none" strike="noStrike">
              <a:solidFill>
                <a:srgbClr val="FF0000"/>
              </a:solidFill>
              <a:latin typeface="Fira Code"/>
              <a:ea typeface="Fira Code"/>
              <a:cs typeface="Fira Code"/>
              <a:sym typeface="Fira Code"/>
            </a:endParaRPr>
          </a:p>
        </p:txBody>
      </p:sp>
      <p:sp>
        <p:nvSpPr>
          <p:cNvPr id="794" name="Google Shape;794;p36"/>
          <p:cNvSpPr txBox="1"/>
          <p:nvPr/>
        </p:nvSpPr>
        <p:spPr>
          <a:xfrm>
            <a:off x="598800" y="3274025"/>
            <a:ext cx="7946400" cy="112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Fira Code"/>
                <a:ea typeface="Fira Code"/>
                <a:cs typeface="Fira Code"/>
                <a:sym typeface="Fira Code"/>
              </a:rPr>
              <a:t>In env_light.cpp</a:t>
            </a:r>
            <a:endParaRPr b="0" i="0" sz="1000" u="none" cap="none" strike="noStrike">
              <a:solidFill>
                <a:schemeClr val="dk1"/>
              </a:solidFill>
              <a:latin typeface="Fira Code"/>
              <a:ea typeface="Fira Code"/>
              <a:cs typeface="Fira Code"/>
              <a:sym typeface="Fira Code"/>
            </a:endParaRPr>
          </a:p>
          <a:p>
            <a:pPr indent="0" lvl="0" marL="0" marR="0" rtl="0" algn="l">
              <a:lnSpc>
                <a:spcPct val="100000"/>
              </a:lnSpc>
              <a:spcBef>
                <a:spcPts val="1600"/>
              </a:spcBef>
              <a:spcAft>
                <a:spcPts val="0"/>
              </a:spcAft>
              <a:buClr>
                <a:srgbClr val="000000"/>
              </a:buClr>
              <a:buSzPts val="1000"/>
              <a:buFont typeface="Arial"/>
              <a:buNone/>
            </a:pPr>
            <a:r>
              <a:rPr b="0" i="0" lang="en" sz="1000" u="none" cap="none" strike="noStrike">
                <a:solidFill>
                  <a:schemeClr val="dk1"/>
                </a:solidFill>
                <a:latin typeface="Fira Code"/>
                <a:ea typeface="Fira Code"/>
                <a:cs typeface="Fira Code"/>
                <a:sym typeface="Fira Code"/>
              </a:rPr>
              <a:t>Vec3 Env_Map::</a:t>
            </a:r>
            <a:r>
              <a:rPr b="1" i="0" lang="en" sz="1000" u="none" cap="none" strike="noStrike">
                <a:solidFill>
                  <a:schemeClr val="dk1"/>
                </a:solidFill>
                <a:latin typeface="Fira Code"/>
                <a:ea typeface="Fira Code"/>
                <a:cs typeface="Fira Code"/>
                <a:sym typeface="Fira Code"/>
              </a:rPr>
              <a:t>sample</a:t>
            </a:r>
            <a:r>
              <a:rPr b="0" i="0" lang="en" sz="1000" u="none" cap="none" strike="noStrike">
                <a:solidFill>
                  <a:schemeClr val="dk1"/>
                </a:solidFill>
                <a:latin typeface="Fira Code"/>
                <a:ea typeface="Fira Code"/>
                <a:cs typeface="Fira Code"/>
                <a:sym typeface="Fira Code"/>
              </a:rPr>
              <a:t>() const </a:t>
            </a:r>
            <a:r>
              <a:rPr b="0" i="0" lang="en" sz="1000" u="none" cap="none" strike="noStrike">
                <a:solidFill>
                  <a:srgbClr val="FF0000"/>
                </a:solidFill>
                <a:latin typeface="Fira Code"/>
                <a:ea typeface="Fira Code"/>
                <a:cs typeface="Fira Code"/>
                <a:sym typeface="Fira Code"/>
              </a:rPr>
              <a:t>//how to sample(uniform vs importance)</a:t>
            </a:r>
            <a:br>
              <a:rPr b="0" i="0" lang="en" sz="1000" u="none" cap="none" strike="noStrike">
                <a:solidFill>
                  <a:schemeClr val="dk1"/>
                </a:solidFill>
                <a:latin typeface="Fira Code"/>
                <a:ea typeface="Fira Code"/>
                <a:cs typeface="Fira Code"/>
                <a:sym typeface="Fira Code"/>
              </a:rPr>
            </a:br>
            <a:r>
              <a:rPr b="0" i="0" lang="en" sz="1000" u="none" cap="none" strike="noStrike">
                <a:solidFill>
                  <a:schemeClr val="dk1"/>
                </a:solidFill>
                <a:latin typeface="Fira Code"/>
                <a:ea typeface="Fira Code"/>
                <a:cs typeface="Fira Code"/>
                <a:sym typeface="Fira Code"/>
              </a:rPr>
              <a:t>float Env_Map::</a:t>
            </a:r>
            <a:r>
              <a:rPr b="1" i="0" lang="en" sz="1000" u="none" cap="none" strike="noStrike">
                <a:solidFill>
                  <a:schemeClr val="dk1"/>
                </a:solidFill>
                <a:latin typeface="Fira Code"/>
                <a:ea typeface="Fira Code"/>
                <a:cs typeface="Fira Code"/>
                <a:sym typeface="Fira Code"/>
              </a:rPr>
              <a:t>pdf</a:t>
            </a:r>
            <a:r>
              <a:rPr b="0" i="0" lang="en" sz="1000" u="none" cap="none" strike="noStrike">
                <a:solidFill>
                  <a:schemeClr val="dk1"/>
                </a:solidFill>
                <a:latin typeface="Fira Code"/>
                <a:ea typeface="Fira Code"/>
                <a:cs typeface="Fira Code"/>
                <a:sym typeface="Fira Code"/>
              </a:rPr>
              <a:t>(Vec3 dir) const  </a:t>
            </a:r>
            <a:r>
              <a:rPr b="0" i="0" lang="en" sz="1000" u="none" cap="none" strike="noStrike">
                <a:solidFill>
                  <a:srgbClr val="FF0000"/>
                </a:solidFill>
                <a:latin typeface="Fira Code"/>
                <a:ea typeface="Fira Code"/>
                <a:cs typeface="Fira Code"/>
                <a:sym typeface="Fira Code"/>
              </a:rPr>
              <a:t>//returns the pdf </a:t>
            </a:r>
            <a:br>
              <a:rPr b="0" i="0" lang="en" sz="1000" u="none" cap="none" strike="noStrike">
                <a:solidFill>
                  <a:schemeClr val="dk1"/>
                </a:solidFill>
                <a:latin typeface="Fira Code"/>
                <a:ea typeface="Fira Code"/>
                <a:cs typeface="Fira Code"/>
                <a:sym typeface="Fira Code"/>
              </a:rPr>
            </a:br>
            <a:r>
              <a:rPr b="0" i="0" lang="en" sz="1000" u="none" cap="none" strike="noStrike">
                <a:solidFill>
                  <a:schemeClr val="dk1"/>
                </a:solidFill>
                <a:latin typeface="Fira Code"/>
                <a:ea typeface="Fira Code"/>
                <a:cs typeface="Fira Code"/>
                <a:sym typeface="Fira Code"/>
              </a:rPr>
              <a:t>Spectrum Env_Map::</a:t>
            </a:r>
            <a:r>
              <a:rPr b="1" i="0" lang="en" sz="1000" u="none" cap="none" strike="noStrike">
                <a:solidFill>
                  <a:schemeClr val="dk1"/>
                </a:solidFill>
                <a:latin typeface="Fira Code"/>
                <a:ea typeface="Fira Code"/>
                <a:cs typeface="Fira Code"/>
                <a:sym typeface="Fira Code"/>
              </a:rPr>
              <a:t>evaluate</a:t>
            </a:r>
            <a:r>
              <a:rPr b="0" i="0" lang="en" sz="1000" u="none" cap="none" strike="noStrike">
                <a:solidFill>
                  <a:schemeClr val="dk1"/>
                </a:solidFill>
                <a:latin typeface="Fira Code"/>
                <a:ea typeface="Fira Code"/>
                <a:cs typeface="Fira Code"/>
                <a:sym typeface="Fira Code"/>
              </a:rPr>
              <a:t>(Vec3 dir) const </a:t>
            </a:r>
            <a:r>
              <a:rPr b="0" i="0" lang="en" sz="1000" u="none" cap="none" strike="noStrike">
                <a:solidFill>
                  <a:srgbClr val="FF0000"/>
                </a:solidFill>
                <a:latin typeface="Fira Code"/>
                <a:ea typeface="Fira Code"/>
                <a:cs typeface="Fira Code"/>
                <a:sym typeface="Fira Code"/>
              </a:rPr>
              <a:t>// find incoming light along </a:t>
            </a:r>
            <a:r>
              <a:rPr b="0" i="1" lang="en" sz="1000" u="none" cap="none" strike="noStrike">
                <a:solidFill>
                  <a:srgbClr val="FF0000"/>
                </a:solidFill>
                <a:latin typeface="Fira Code"/>
                <a:ea typeface="Fira Code"/>
                <a:cs typeface="Fira Code"/>
                <a:sym typeface="Fira Code"/>
              </a:rPr>
              <a:t>dir</a:t>
            </a:r>
            <a:endParaRPr b="0" i="1"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1600"/>
              </a:spcBef>
              <a:spcAft>
                <a:spcPts val="0"/>
              </a:spcAft>
              <a:buClr>
                <a:srgbClr val="000000"/>
              </a:buClr>
              <a:buSzPts val="1000"/>
              <a:buFont typeface="Arial"/>
              <a:buNone/>
            </a:pPr>
            <a:r>
              <a:t/>
            </a:r>
            <a:endParaRPr b="0" i="0"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1600"/>
              </a:spcBef>
              <a:spcAft>
                <a:spcPts val="0"/>
              </a:spcAft>
              <a:buClr>
                <a:srgbClr val="000000"/>
              </a:buClr>
              <a:buSzPts val="1000"/>
              <a:buFont typeface="Arial"/>
              <a:buNone/>
            </a:pPr>
            <a:r>
              <a:t/>
            </a:r>
            <a:endParaRPr b="0" i="0" sz="1000" u="none" cap="none" strike="noStrike">
              <a:solidFill>
                <a:schemeClr val="dk1"/>
              </a:solidFill>
              <a:latin typeface="Fira Code"/>
              <a:ea typeface="Fira Code"/>
              <a:cs typeface="Fira Code"/>
              <a:sym typeface="Fira Code"/>
            </a:endParaRPr>
          </a:p>
          <a:p>
            <a:pPr indent="0" lvl="0" marL="0" marR="0" rtl="0" algn="l">
              <a:lnSpc>
                <a:spcPct val="100000"/>
              </a:lnSpc>
              <a:spcBef>
                <a:spcPts val="1600"/>
              </a:spcBef>
              <a:spcAft>
                <a:spcPts val="1600"/>
              </a:spcAft>
              <a:buClr>
                <a:srgbClr val="000000"/>
              </a:buClr>
              <a:buSzPts val="1000"/>
              <a:buFont typeface="Arial"/>
              <a:buNone/>
            </a:pPr>
            <a:r>
              <a:t/>
            </a:r>
            <a:endParaRPr b="0" i="0" sz="1000" u="none" cap="none" strike="noStrike">
              <a:solidFill>
                <a:schemeClr val="dk1"/>
              </a:solidFill>
              <a:latin typeface="Fira Code"/>
              <a:ea typeface="Fira Code"/>
              <a:cs typeface="Fira Code"/>
              <a:sym typeface="Fira Cod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37"/>
          <p:cNvSpPr txBox="1"/>
          <p:nvPr>
            <p:ph type="title"/>
          </p:nvPr>
        </p:nvSpPr>
        <p:spPr>
          <a:xfrm>
            <a:off x="350725" y="437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7: Environment Light</a:t>
            </a:r>
            <a:endParaRPr>
              <a:latin typeface="Exo"/>
              <a:ea typeface="Exo"/>
              <a:cs typeface="Exo"/>
              <a:sym typeface="Exo"/>
            </a:endParaRPr>
          </a:p>
        </p:txBody>
      </p:sp>
      <p:sp>
        <p:nvSpPr>
          <p:cNvPr id="800" name="Google Shape;800;p37"/>
          <p:cNvSpPr txBox="1"/>
          <p:nvPr>
            <p:ph idx="1" type="body"/>
          </p:nvPr>
        </p:nvSpPr>
        <p:spPr>
          <a:xfrm>
            <a:off x="671050" y="1249500"/>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Uniform Sampling</a:t>
            </a:r>
            <a:endParaRPr>
              <a:latin typeface="Helvetica Neue"/>
              <a:ea typeface="Helvetica Neue"/>
              <a:cs typeface="Helvetica Neue"/>
              <a:sym typeface="Helvetica Neue"/>
            </a:endParaRPr>
          </a:p>
        </p:txBody>
      </p:sp>
      <p:sp>
        <p:nvSpPr>
          <p:cNvPr id="801" name="Google Shape;801;p37"/>
          <p:cNvSpPr txBox="1"/>
          <p:nvPr/>
        </p:nvSpPr>
        <p:spPr>
          <a:xfrm>
            <a:off x="678975" y="2056301"/>
            <a:ext cx="5829300" cy="77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Vec3 Sphere::Uniform::</a:t>
            </a:r>
            <a:r>
              <a:rPr b="1" i="0" lang="en" sz="1000" u="none" cap="none" strike="noStrike">
                <a:solidFill>
                  <a:srgbClr val="000000"/>
                </a:solidFill>
                <a:latin typeface="Fira Code"/>
                <a:ea typeface="Fira Code"/>
                <a:cs typeface="Fira Code"/>
                <a:sym typeface="Fira Code"/>
              </a:rPr>
              <a:t>sample</a:t>
            </a:r>
            <a:r>
              <a:rPr b="0" i="0" lang="en" sz="1000" u="none" cap="none" strike="noStrike">
                <a:solidFill>
                  <a:srgbClr val="000000"/>
                </a:solidFill>
                <a:latin typeface="Fira Code"/>
                <a:ea typeface="Fira Code"/>
                <a:cs typeface="Fira Code"/>
                <a:sym typeface="Fira Code"/>
              </a:rPr>
              <a:t>() const;  	</a:t>
            </a:r>
            <a:r>
              <a:rPr b="0" i="0" lang="en" sz="1000" u="none" cap="none" strike="noStrike">
                <a:solidFill>
                  <a:srgbClr val="FF0000"/>
                </a:solidFill>
                <a:latin typeface="Fira Code"/>
                <a:ea typeface="Fira Code"/>
                <a:cs typeface="Fira Code"/>
                <a:sym typeface="Fira Code"/>
              </a:rPr>
              <a:t>// Uniform sampler</a:t>
            </a:r>
            <a:br>
              <a:rPr b="0" i="0" lang="en" sz="1000" u="none" cap="none" strike="noStrike">
                <a:solidFill>
                  <a:srgbClr val="FF0000"/>
                </a:solidFill>
                <a:latin typeface="Fira Code"/>
                <a:ea typeface="Fira Code"/>
                <a:cs typeface="Fira Code"/>
                <a:sym typeface="Fira Code"/>
              </a:rPr>
            </a:br>
            <a:r>
              <a:rPr b="0" i="0" lang="en" sz="1000" u="none" cap="none" strike="noStrike">
                <a:solidFill>
                  <a:srgbClr val="000000"/>
                </a:solidFill>
                <a:latin typeface="Fira Code"/>
                <a:ea typeface="Fira Code"/>
                <a:cs typeface="Fira Code"/>
                <a:sym typeface="Fira Code"/>
              </a:rPr>
              <a:t>Vec3 Env_Sphere::</a:t>
            </a:r>
            <a:r>
              <a:rPr b="1" i="0" lang="en" sz="1000" u="none" cap="none" strike="noStrike">
                <a:solidFill>
                  <a:srgbClr val="000000"/>
                </a:solidFill>
                <a:latin typeface="Fira Code"/>
                <a:ea typeface="Fira Code"/>
                <a:cs typeface="Fira Code"/>
                <a:sym typeface="Fira Code"/>
              </a:rPr>
              <a:t>sample</a:t>
            </a:r>
            <a:r>
              <a:rPr b="0" i="0" lang="en" sz="1000" u="none" cap="none" strike="noStrike">
                <a:solidFill>
                  <a:srgbClr val="000000"/>
                </a:solidFill>
                <a:latin typeface="Fira Code"/>
                <a:ea typeface="Fira Code"/>
                <a:cs typeface="Fira Code"/>
                <a:sym typeface="Fira Code"/>
              </a:rPr>
              <a:t>() const</a:t>
            </a:r>
            <a:br>
              <a:rPr b="0" i="0" lang="en" sz="1000" u="none" cap="none" strike="noStrike">
                <a:solidFill>
                  <a:srgbClr val="000000"/>
                </a:solidFill>
                <a:latin typeface="Fira Code"/>
                <a:ea typeface="Fira Code"/>
                <a:cs typeface="Fira Code"/>
                <a:sym typeface="Fira Code"/>
              </a:rPr>
            </a:br>
            <a:r>
              <a:rPr b="0" i="0" lang="en" sz="1000" u="none" cap="none" strike="noStrike">
                <a:solidFill>
                  <a:srgbClr val="000000"/>
                </a:solidFill>
                <a:latin typeface="Fira Code"/>
                <a:ea typeface="Fira Code"/>
                <a:cs typeface="Fira Code"/>
                <a:sym typeface="Fira Code"/>
              </a:rPr>
              <a:t>float Env_Sphere::</a:t>
            </a:r>
            <a:r>
              <a:rPr b="1" i="0" lang="en" sz="1000" u="none" cap="none" strike="noStrike">
                <a:solidFill>
                  <a:srgbClr val="000000"/>
                </a:solidFill>
                <a:latin typeface="Fira Code"/>
                <a:ea typeface="Fira Code"/>
                <a:cs typeface="Fira Code"/>
                <a:sym typeface="Fira Code"/>
              </a:rPr>
              <a:t>pdf</a:t>
            </a:r>
            <a:r>
              <a:rPr b="0" i="0" lang="en" sz="1000" u="none" cap="none" strike="noStrike">
                <a:solidFill>
                  <a:srgbClr val="000000"/>
                </a:solidFill>
                <a:latin typeface="Fira Code"/>
                <a:ea typeface="Fira Code"/>
                <a:cs typeface="Fira Code"/>
                <a:sym typeface="Fira Code"/>
              </a:rPr>
              <a:t>(Vec3 dir)</a:t>
            </a:r>
            <a:endParaRPr b="0" i="0" sz="1000" u="none" cap="none" strike="noStrike">
              <a:solidFill>
                <a:srgbClr val="000000"/>
              </a:solidFill>
              <a:latin typeface="Fira Code"/>
              <a:ea typeface="Fira Code"/>
              <a:cs typeface="Fira Code"/>
              <a:sym typeface="Fira Code"/>
            </a:endParaRPr>
          </a:p>
        </p:txBody>
      </p:sp>
      <p:sp>
        <p:nvSpPr>
          <p:cNvPr id="802" name="Google Shape;802;p37"/>
          <p:cNvSpPr txBox="1"/>
          <p:nvPr>
            <p:ph idx="1" type="body"/>
          </p:nvPr>
        </p:nvSpPr>
        <p:spPr>
          <a:xfrm>
            <a:off x="678975" y="2829775"/>
            <a:ext cx="3710700" cy="35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400">
                <a:latin typeface="Helvetica Neue"/>
                <a:ea typeface="Helvetica Neue"/>
                <a:cs typeface="Helvetica Neue"/>
                <a:sym typeface="Helvetica Neue"/>
              </a:rPr>
              <a:t>Hint #1</a:t>
            </a:r>
            <a:r>
              <a:rPr lang="en" sz="1400">
                <a:latin typeface="Helvetica Neue"/>
                <a:ea typeface="Helvetica Neue"/>
                <a:cs typeface="Helvetica Neue"/>
                <a:sym typeface="Helvetica Neue"/>
              </a:rPr>
              <a:t>: A sphere’s surface area is </a:t>
            </a:r>
            <a:r>
              <a:rPr lang="en" sz="1400">
                <a:latin typeface="Fira Code"/>
                <a:ea typeface="Fira Code"/>
                <a:cs typeface="Fira Code"/>
                <a:sym typeface="Fira Code"/>
              </a:rPr>
              <a:t>4πr</a:t>
            </a:r>
            <a:endParaRPr sz="1400">
              <a:latin typeface="Fira Code"/>
              <a:ea typeface="Fira Code"/>
              <a:cs typeface="Fira Code"/>
              <a:sym typeface="Fira Code"/>
            </a:endParaRPr>
          </a:p>
        </p:txBody>
      </p:sp>
      <p:sp>
        <p:nvSpPr>
          <p:cNvPr id="803" name="Google Shape;803;p37"/>
          <p:cNvSpPr txBox="1"/>
          <p:nvPr>
            <p:ph idx="1" type="body"/>
          </p:nvPr>
        </p:nvSpPr>
        <p:spPr>
          <a:xfrm>
            <a:off x="678975" y="3058375"/>
            <a:ext cx="5388600" cy="35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400">
                <a:latin typeface="Helvetica Neue"/>
                <a:ea typeface="Helvetica Neue"/>
                <a:cs typeface="Helvetica Neue"/>
                <a:sym typeface="Helvetica Neue"/>
              </a:rPr>
              <a:t>Hint #2</a:t>
            </a:r>
            <a:r>
              <a:rPr lang="en" sz="1400">
                <a:latin typeface="Helvetica Neue"/>
                <a:ea typeface="Helvetica Neue"/>
                <a:cs typeface="Helvetica Neue"/>
                <a:sym typeface="Helvetica Neue"/>
              </a:rPr>
              <a:t>: Look at </a:t>
            </a:r>
            <a:r>
              <a:rPr lang="en" sz="1000">
                <a:solidFill>
                  <a:schemeClr val="dk1"/>
                </a:solidFill>
                <a:latin typeface="Fira Code"/>
                <a:ea typeface="Fira Code"/>
                <a:cs typeface="Fira Code"/>
                <a:sym typeface="Fira Code"/>
              </a:rPr>
              <a:t>Hemisphere::Uniform::</a:t>
            </a:r>
            <a:r>
              <a:rPr b="1" lang="en" sz="1000">
                <a:solidFill>
                  <a:schemeClr val="dk1"/>
                </a:solidFill>
                <a:latin typeface="Fira Code"/>
                <a:ea typeface="Fira Code"/>
                <a:cs typeface="Fira Code"/>
                <a:sym typeface="Fira Code"/>
              </a:rPr>
              <a:t>sample </a:t>
            </a:r>
            <a:r>
              <a:rPr lang="en" sz="1400">
                <a:latin typeface="Helvetica Neue"/>
                <a:ea typeface="Helvetica Neue"/>
                <a:cs typeface="Helvetica Neue"/>
                <a:sym typeface="Helvetica Neue"/>
              </a:rPr>
              <a:t>for generating vectors</a:t>
            </a:r>
            <a:endParaRPr sz="1400">
              <a:latin typeface="Fira Code"/>
              <a:ea typeface="Fira Code"/>
              <a:cs typeface="Fira Code"/>
              <a:sym typeface="Fira Code"/>
            </a:endParaRPr>
          </a:p>
        </p:txBody>
      </p:sp>
      <p:pic>
        <p:nvPicPr>
          <p:cNvPr id="804" name="Google Shape;804;p37"/>
          <p:cNvPicPr preferRelativeResize="0"/>
          <p:nvPr/>
        </p:nvPicPr>
        <p:blipFill rotWithShape="1">
          <a:blip r:embed="rId3">
            <a:alphaModFix/>
          </a:blip>
          <a:srcRect b="0" l="0" r="0" t="0"/>
          <a:stretch/>
        </p:blipFill>
        <p:spPr>
          <a:xfrm>
            <a:off x="6736100" y="1767450"/>
            <a:ext cx="1848074" cy="18480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1017b9aabd8_0_135"/>
          <p:cNvSpPr txBox="1"/>
          <p:nvPr>
            <p:ph type="title"/>
          </p:nvPr>
        </p:nvSpPr>
        <p:spPr>
          <a:xfrm>
            <a:off x="350725" y="437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7: Environment Light</a:t>
            </a:r>
            <a:endParaRPr>
              <a:latin typeface="Exo"/>
              <a:ea typeface="Exo"/>
              <a:cs typeface="Exo"/>
              <a:sym typeface="Exo"/>
            </a:endParaRPr>
          </a:p>
        </p:txBody>
      </p:sp>
      <p:sp>
        <p:nvSpPr>
          <p:cNvPr id="810" name="Google Shape;810;g1017b9aabd8_0_135"/>
          <p:cNvSpPr txBox="1"/>
          <p:nvPr>
            <p:ph idx="1" type="body"/>
          </p:nvPr>
        </p:nvSpPr>
        <p:spPr>
          <a:xfrm>
            <a:off x="671050" y="1249500"/>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1: Uniform Sampling</a:t>
            </a:r>
            <a:endParaRPr>
              <a:latin typeface="Helvetica Neue"/>
              <a:ea typeface="Helvetica Neue"/>
              <a:cs typeface="Helvetica Neue"/>
              <a:sym typeface="Helvetica Neue"/>
            </a:endParaRPr>
          </a:p>
        </p:txBody>
      </p:sp>
      <p:sp>
        <p:nvSpPr>
          <p:cNvPr id="811" name="Google Shape;811;g1017b9aabd8_0_135"/>
          <p:cNvSpPr txBox="1"/>
          <p:nvPr/>
        </p:nvSpPr>
        <p:spPr>
          <a:xfrm>
            <a:off x="678975" y="2061825"/>
            <a:ext cx="5978400" cy="35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000"/>
              <a:buFont typeface="Arial"/>
              <a:buNone/>
            </a:pPr>
            <a:r>
              <a:rPr b="0" i="0" lang="en" sz="1000" u="none" cap="none" strike="noStrike">
                <a:solidFill>
                  <a:schemeClr val="dk1"/>
                </a:solidFill>
                <a:latin typeface="Fira Code"/>
                <a:ea typeface="Fira Code"/>
                <a:cs typeface="Fira Code"/>
                <a:sym typeface="Fira Code"/>
              </a:rPr>
              <a:t>Spectrum Env_Map::</a:t>
            </a:r>
            <a:r>
              <a:rPr b="1" i="0" lang="en" sz="1000" u="none" cap="none" strike="noStrike">
                <a:solidFill>
                  <a:schemeClr val="dk1"/>
                </a:solidFill>
                <a:latin typeface="Fira Code"/>
                <a:ea typeface="Fira Code"/>
                <a:cs typeface="Fira Code"/>
                <a:sym typeface="Fira Code"/>
              </a:rPr>
              <a:t>evaluate</a:t>
            </a:r>
            <a:r>
              <a:rPr b="0" i="0" lang="en" sz="1000" u="none" cap="none" strike="noStrike">
                <a:solidFill>
                  <a:schemeClr val="dk1"/>
                </a:solidFill>
                <a:latin typeface="Fira Code"/>
                <a:ea typeface="Fira Code"/>
                <a:cs typeface="Fira Code"/>
                <a:sym typeface="Fira Code"/>
              </a:rPr>
              <a:t>(Vec3 dir) const </a:t>
            </a:r>
            <a:r>
              <a:rPr b="0" i="0" lang="en" sz="1000" u="none" cap="none" strike="noStrike">
                <a:solidFill>
                  <a:srgbClr val="FF0000"/>
                </a:solidFill>
                <a:latin typeface="Fira Code"/>
                <a:ea typeface="Fira Code"/>
                <a:cs typeface="Fira Code"/>
                <a:sym typeface="Fira Code"/>
              </a:rPr>
              <a:t>// find incoming light along </a:t>
            </a:r>
            <a:r>
              <a:rPr b="0" i="1" lang="en" sz="1000" u="none" cap="none" strike="noStrike">
                <a:solidFill>
                  <a:srgbClr val="FF0000"/>
                </a:solidFill>
                <a:latin typeface="Fira Code"/>
                <a:ea typeface="Fira Code"/>
                <a:cs typeface="Fira Code"/>
                <a:sym typeface="Fira Code"/>
              </a:rPr>
              <a:t>dir</a:t>
            </a:r>
            <a:endParaRPr b="0" i="1" sz="1000" u="none" cap="none" strike="noStrike">
              <a:solidFill>
                <a:srgbClr val="FF0000"/>
              </a:solidFill>
              <a:latin typeface="Fira Code"/>
              <a:ea typeface="Fira Code"/>
              <a:cs typeface="Fira Code"/>
              <a:sym typeface="Fira Code"/>
            </a:endParaRPr>
          </a:p>
          <a:p>
            <a:pPr indent="0" lvl="0" marL="0" marR="0" rtl="0" algn="l">
              <a:lnSpc>
                <a:spcPct val="100000"/>
              </a:lnSpc>
              <a:spcBef>
                <a:spcPts val="1600"/>
              </a:spcBef>
              <a:spcAft>
                <a:spcPts val="1600"/>
              </a:spcAft>
              <a:buClr>
                <a:schemeClr val="dk1"/>
              </a:buClr>
              <a:buSzPts val="1000"/>
              <a:buFont typeface="Arial"/>
              <a:buNone/>
            </a:pPr>
            <a:r>
              <a:t/>
            </a:r>
            <a:endParaRPr b="0" i="0" sz="1000" u="none" cap="none" strike="noStrike">
              <a:solidFill>
                <a:srgbClr val="FF0000"/>
              </a:solidFill>
              <a:latin typeface="Fira Code"/>
              <a:ea typeface="Fira Code"/>
              <a:cs typeface="Fira Code"/>
              <a:sym typeface="Fira Code"/>
            </a:endParaRPr>
          </a:p>
        </p:txBody>
      </p:sp>
      <p:sp>
        <p:nvSpPr>
          <p:cNvPr id="812" name="Google Shape;812;g1017b9aabd8_0_135"/>
          <p:cNvSpPr txBox="1"/>
          <p:nvPr>
            <p:ph idx="1" type="body"/>
          </p:nvPr>
        </p:nvSpPr>
        <p:spPr>
          <a:xfrm>
            <a:off x="678975" y="2770075"/>
            <a:ext cx="7986300" cy="10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400">
                <a:latin typeface="Helvetica Neue"/>
                <a:ea typeface="Helvetica Neue"/>
                <a:cs typeface="Helvetica Neue"/>
                <a:sym typeface="Helvetica Neue"/>
              </a:rPr>
              <a:t>General Idea</a:t>
            </a:r>
            <a:r>
              <a:rPr lang="en" sz="1400">
                <a:latin typeface="Helvetica Neue"/>
                <a:ea typeface="Helvetica Neue"/>
                <a:cs typeface="Helvetica Neue"/>
                <a:sym typeface="Helvetica Neue"/>
              </a:rPr>
              <a:t>:</a:t>
            </a:r>
            <a:br>
              <a:rPr lang="en" sz="1400">
                <a:latin typeface="Helvetica Neue"/>
                <a:ea typeface="Helvetica Neue"/>
                <a:cs typeface="Helvetica Neue"/>
                <a:sym typeface="Helvetica Neue"/>
              </a:rPr>
            </a:br>
            <a:r>
              <a:rPr lang="en" sz="1400">
                <a:latin typeface="Helvetica Neue"/>
                <a:ea typeface="Helvetica Neue"/>
                <a:cs typeface="Helvetica Neue"/>
                <a:sym typeface="Helvetica Neue"/>
              </a:rPr>
              <a:t>1. vector direction → spherical coordinates(theta &amp; phi) → UV coordinates</a:t>
            </a:r>
            <a:br>
              <a:rPr lang="en" sz="1400">
                <a:latin typeface="Helvetica Neue"/>
                <a:ea typeface="Helvetica Neue"/>
                <a:cs typeface="Helvetica Neue"/>
                <a:sym typeface="Helvetica Neue"/>
              </a:rPr>
            </a:br>
            <a:r>
              <a:rPr lang="en" sz="1400">
                <a:latin typeface="Helvetica Neue"/>
                <a:ea typeface="Helvetica Neue"/>
                <a:cs typeface="Helvetica Neue"/>
                <a:sym typeface="Helvetica Neue"/>
              </a:rPr>
              <a:t>2. Multiply by image dimensions to get actual pixel coordinates</a:t>
            </a:r>
            <a:br>
              <a:rPr lang="en" sz="1400">
                <a:latin typeface="Helvetica Neue"/>
                <a:ea typeface="Helvetica Neue"/>
                <a:cs typeface="Helvetica Neue"/>
                <a:sym typeface="Helvetica Neue"/>
              </a:rPr>
            </a:br>
            <a:r>
              <a:rPr lang="en" sz="1400">
                <a:latin typeface="Helvetica Neue"/>
                <a:ea typeface="Helvetica Neue"/>
                <a:cs typeface="Helvetica Neue"/>
                <a:sym typeface="Helvetica Neue"/>
              </a:rPr>
              <a:t>3. Find 4 nearest pixels, perform bilinear interpolation</a:t>
            </a:r>
            <a:endParaRPr sz="1400">
              <a:latin typeface="Helvetica Neue"/>
              <a:ea typeface="Helvetica Neue"/>
              <a:cs typeface="Helvetica Neue"/>
              <a:sym typeface="Helvetica Neue"/>
            </a:endParaRPr>
          </a:p>
          <a:p>
            <a:pPr indent="0" lvl="0" marL="0" rtl="0" algn="l">
              <a:lnSpc>
                <a:spcPct val="115000"/>
              </a:lnSpc>
              <a:spcBef>
                <a:spcPts val="1600"/>
              </a:spcBef>
              <a:spcAft>
                <a:spcPts val="0"/>
              </a:spcAft>
              <a:buSzPts val="1800"/>
              <a:buNone/>
            </a:pPr>
            <a:r>
              <a:rPr lang="en" sz="1400">
                <a:latin typeface="Helvetica Neue"/>
                <a:ea typeface="Helvetica Neue"/>
                <a:cs typeface="Helvetica Neue"/>
                <a:sym typeface="Helvetica Neue"/>
              </a:rPr>
              <a:t>(Video explains it pretty well)</a:t>
            </a:r>
            <a:endParaRPr sz="1400">
              <a:latin typeface="Helvetica Neue"/>
              <a:ea typeface="Helvetica Neue"/>
              <a:cs typeface="Helvetica Neue"/>
              <a:sym typeface="Helvetica Neue"/>
            </a:endParaRPr>
          </a:p>
          <a:p>
            <a:pPr indent="0" lvl="0" marL="0" rtl="0" algn="l">
              <a:lnSpc>
                <a:spcPct val="115000"/>
              </a:lnSpc>
              <a:spcBef>
                <a:spcPts val="1600"/>
              </a:spcBef>
              <a:spcAft>
                <a:spcPts val="1600"/>
              </a:spcAft>
              <a:buSzPts val="1800"/>
              <a:buNone/>
            </a:pPr>
            <a:br>
              <a:rPr lang="en" sz="1400">
                <a:latin typeface="Helvetica Neue"/>
                <a:ea typeface="Helvetica Neue"/>
                <a:cs typeface="Helvetica Neue"/>
                <a:sym typeface="Helvetica Neue"/>
              </a:rPr>
            </a:br>
            <a:endParaRPr sz="1400">
              <a:latin typeface="Helvetica Neue"/>
              <a:ea typeface="Helvetica Neue"/>
              <a:cs typeface="Helvetica Neue"/>
              <a:sym typeface="Helvetica Neue"/>
            </a:endParaRPr>
          </a:p>
        </p:txBody>
      </p:sp>
      <p:pic>
        <p:nvPicPr>
          <p:cNvPr id="813" name="Google Shape;813;g1017b9aabd8_0_135"/>
          <p:cNvPicPr preferRelativeResize="0"/>
          <p:nvPr/>
        </p:nvPicPr>
        <p:blipFill rotWithShape="1">
          <a:blip r:embed="rId3">
            <a:alphaModFix/>
          </a:blip>
          <a:srcRect b="0" l="0" r="0" t="0"/>
          <a:stretch/>
        </p:blipFill>
        <p:spPr>
          <a:xfrm>
            <a:off x="5293425" y="225200"/>
            <a:ext cx="3642163" cy="1597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Overview of Tasks (Part II)</a:t>
            </a:r>
            <a:endParaRPr>
              <a:latin typeface="Exo"/>
              <a:ea typeface="Exo"/>
              <a:cs typeface="Exo"/>
              <a:sym typeface="Exo"/>
            </a:endParaRPr>
          </a:p>
        </p:txBody>
      </p:sp>
      <p:sp>
        <p:nvSpPr>
          <p:cNvPr id="103" name="Google Shape;103;p4"/>
          <p:cNvSpPr txBox="1"/>
          <p:nvPr>
            <p:ph idx="1" type="body"/>
          </p:nvPr>
        </p:nvSpPr>
        <p:spPr>
          <a:xfrm>
            <a:off x="755336" y="1321375"/>
            <a:ext cx="2150100" cy="40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4: Path Tracing</a:t>
            </a:r>
            <a:endParaRPr b="1" sz="1600">
              <a:latin typeface="Helvetica Neue"/>
              <a:ea typeface="Helvetica Neue"/>
              <a:cs typeface="Helvetica Neue"/>
              <a:sym typeface="Helvetica Neue"/>
            </a:endParaRPr>
          </a:p>
        </p:txBody>
      </p:sp>
      <p:sp>
        <p:nvSpPr>
          <p:cNvPr id="104" name="Google Shape;104;p4"/>
          <p:cNvSpPr txBox="1"/>
          <p:nvPr>
            <p:ph idx="1" type="body"/>
          </p:nvPr>
        </p:nvSpPr>
        <p:spPr>
          <a:xfrm>
            <a:off x="3122973" y="1321375"/>
            <a:ext cx="1989300" cy="47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5: Materials</a:t>
            </a:r>
            <a:endParaRPr b="1" sz="1600">
              <a:latin typeface="Helvetica Neue"/>
              <a:ea typeface="Helvetica Neue"/>
              <a:cs typeface="Helvetica Neue"/>
              <a:sym typeface="Helvetica Neue"/>
            </a:endParaRPr>
          </a:p>
        </p:txBody>
      </p:sp>
      <p:sp>
        <p:nvSpPr>
          <p:cNvPr id="105" name="Google Shape;105;p4"/>
          <p:cNvSpPr txBox="1"/>
          <p:nvPr>
            <p:ph idx="1" type="body"/>
          </p:nvPr>
        </p:nvSpPr>
        <p:spPr>
          <a:xfrm>
            <a:off x="6005088" y="3034750"/>
            <a:ext cx="2768700" cy="4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7: Environment Light</a:t>
            </a:r>
            <a:endParaRPr b="1" sz="1600">
              <a:latin typeface="Helvetica Neue"/>
              <a:ea typeface="Helvetica Neue"/>
              <a:cs typeface="Helvetica Neue"/>
              <a:sym typeface="Helvetica Neue"/>
            </a:endParaRPr>
          </a:p>
        </p:txBody>
      </p:sp>
      <p:pic>
        <p:nvPicPr>
          <p:cNvPr id="106" name="Google Shape;106;p4"/>
          <p:cNvPicPr preferRelativeResize="0"/>
          <p:nvPr/>
        </p:nvPicPr>
        <p:blipFill rotWithShape="1">
          <a:blip r:embed="rId3">
            <a:alphaModFix/>
          </a:blip>
          <a:srcRect b="0" l="0" r="0" t="0"/>
          <a:stretch/>
        </p:blipFill>
        <p:spPr>
          <a:xfrm>
            <a:off x="915350" y="1812801"/>
            <a:ext cx="1600879" cy="2372882"/>
          </a:xfrm>
          <a:prstGeom prst="rect">
            <a:avLst/>
          </a:prstGeom>
          <a:noFill/>
          <a:ln>
            <a:noFill/>
          </a:ln>
        </p:spPr>
      </p:pic>
      <p:sp>
        <p:nvSpPr>
          <p:cNvPr id="107" name="Google Shape;107;p4"/>
          <p:cNvSpPr txBox="1"/>
          <p:nvPr/>
        </p:nvSpPr>
        <p:spPr>
          <a:xfrm>
            <a:off x="6005100" y="4886400"/>
            <a:ext cx="3138900" cy="2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https://en.wikipedia.org/wiki/Bidirectional_reflectance_distribution_function</a:t>
            </a:r>
            <a:endParaRPr b="0" i="0" sz="700" u="none" cap="none" strike="noStrike">
              <a:solidFill>
                <a:srgbClr val="000000"/>
              </a:solidFill>
              <a:latin typeface="Arial"/>
              <a:ea typeface="Arial"/>
              <a:cs typeface="Arial"/>
              <a:sym typeface="Arial"/>
            </a:endParaRPr>
          </a:p>
        </p:txBody>
      </p:sp>
      <p:pic>
        <p:nvPicPr>
          <p:cNvPr id="108" name="Google Shape;108;p4"/>
          <p:cNvPicPr preferRelativeResize="0"/>
          <p:nvPr/>
        </p:nvPicPr>
        <p:blipFill rotWithShape="1">
          <a:blip r:embed="rId4">
            <a:alphaModFix/>
          </a:blip>
          <a:srcRect b="0" l="0" r="0" t="0"/>
          <a:stretch/>
        </p:blipFill>
        <p:spPr>
          <a:xfrm>
            <a:off x="6048538" y="3440125"/>
            <a:ext cx="2681804" cy="1300705"/>
          </a:xfrm>
          <a:prstGeom prst="rect">
            <a:avLst/>
          </a:prstGeom>
          <a:noFill/>
          <a:ln>
            <a:noFill/>
          </a:ln>
        </p:spPr>
      </p:pic>
      <p:pic>
        <p:nvPicPr>
          <p:cNvPr id="109" name="Google Shape;109;p4"/>
          <p:cNvPicPr preferRelativeResize="0"/>
          <p:nvPr/>
        </p:nvPicPr>
        <p:blipFill rotWithShape="1">
          <a:blip r:embed="rId5">
            <a:alphaModFix/>
          </a:blip>
          <a:srcRect b="0" l="0" r="0" t="0"/>
          <a:stretch/>
        </p:blipFill>
        <p:spPr>
          <a:xfrm>
            <a:off x="2967532" y="3090996"/>
            <a:ext cx="2005361" cy="1562154"/>
          </a:xfrm>
          <a:prstGeom prst="rect">
            <a:avLst/>
          </a:prstGeom>
          <a:noFill/>
          <a:ln>
            <a:noFill/>
          </a:ln>
        </p:spPr>
      </p:pic>
      <p:pic>
        <p:nvPicPr>
          <p:cNvPr id="110" name="Google Shape;110;p4"/>
          <p:cNvPicPr preferRelativeResize="0"/>
          <p:nvPr/>
        </p:nvPicPr>
        <p:blipFill rotWithShape="1">
          <a:blip r:embed="rId6">
            <a:alphaModFix/>
          </a:blip>
          <a:srcRect b="0" l="0" r="0" t="0"/>
          <a:stretch/>
        </p:blipFill>
        <p:spPr>
          <a:xfrm>
            <a:off x="2905426" y="1812802"/>
            <a:ext cx="2133091" cy="1278192"/>
          </a:xfrm>
          <a:prstGeom prst="rect">
            <a:avLst/>
          </a:prstGeom>
          <a:noFill/>
          <a:ln>
            <a:noFill/>
          </a:ln>
        </p:spPr>
      </p:pic>
      <p:pic>
        <p:nvPicPr>
          <p:cNvPr id="111" name="Google Shape;111;p4"/>
          <p:cNvPicPr preferRelativeResize="0"/>
          <p:nvPr/>
        </p:nvPicPr>
        <p:blipFill rotWithShape="1">
          <a:blip r:embed="rId7">
            <a:alphaModFix/>
          </a:blip>
          <a:srcRect b="0" l="0" r="0" t="0"/>
          <a:stretch/>
        </p:blipFill>
        <p:spPr>
          <a:xfrm>
            <a:off x="5482299" y="1144149"/>
            <a:ext cx="3291500" cy="1427600"/>
          </a:xfrm>
          <a:prstGeom prst="rect">
            <a:avLst/>
          </a:prstGeom>
          <a:noFill/>
          <a:ln>
            <a:noFill/>
          </a:ln>
        </p:spPr>
      </p:pic>
      <p:sp>
        <p:nvSpPr>
          <p:cNvPr id="112" name="Google Shape;112;p4"/>
          <p:cNvSpPr txBox="1"/>
          <p:nvPr>
            <p:ph idx="1" type="body"/>
          </p:nvPr>
        </p:nvSpPr>
        <p:spPr>
          <a:xfrm>
            <a:off x="5688013" y="529175"/>
            <a:ext cx="2768700" cy="4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Task 6: Direct Lighting</a:t>
            </a:r>
            <a:endParaRPr b="1" sz="1600">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38"/>
          <p:cNvSpPr txBox="1"/>
          <p:nvPr>
            <p:ph type="title"/>
          </p:nvPr>
        </p:nvSpPr>
        <p:spPr>
          <a:xfrm>
            <a:off x="350725" y="437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7: Environment Light</a:t>
            </a:r>
            <a:endParaRPr>
              <a:latin typeface="Exo"/>
              <a:ea typeface="Exo"/>
              <a:cs typeface="Exo"/>
              <a:sym typeface="Exo"/>
            </a:endParaRPr>
          </a:p>
        </p:txBody>
      </p:sp>
      <p:sp>
        <p:nvSpPr>
          <p:cNvPr id="819" name="Google Shape;819;p38"/>
          <p:cNvSpPr txBox="1"/>
          <p:nvPr>
            <p:ph idx="1" type="body"/>
          </p:nvPr>
        </p:nvSpPr>
        <p:spPr>
          <a:xfrm>
            <a:off x="641175" y="1717100"/>
            <a:ext cx="3281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latin typeface="Helvetica Neue"/>
                <a:ea typeface="Helvetica Neue"/>
                <a:cs typeface="Helvetica Neue"/>
                <a:sym typeface="Helvetica Neue"/>
              </a:rPr>
              <a:t>Step 2: Importance Sampling</a:t>
            </a:r>
            <a:endParaRPr>
              <a:latin typeface="Helvetica Neue"/>
              <a:ea typeface="Helvetica Neue"/>
              <a:cs typeface="Helvetica Neue"/>
              <a:sym typeface="Helvetica Neue"/>
            </a:endParaRPr>
          </a:p>
        </p:txBody>
      </p:sp>
      <p:sp>
        <p:nvSpPr>
          <p:cNvPr id="820" name="Google Shape;820;p38"/>
          <p:cNvSpPr txBox="1"/>
          <p:nvPr/>
        </p:nvSpPr>
        <p:spPr>
          <a:xfrm>
            <a:off x="651075" y="2988738"/>
            <a:ext cx="5978400" cy="350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000"/>
              <a:buFont typeface="Arial"/>
              <a:buNone/>
            </a:pPr>
            <a:r>
              <a:rPr b="0" i="0" lang="en" sz="1000" u="none" cap="none" strike="noStrike">
                <a:solidFill>
                  <a:schemeClr val="dk1"/>
                </a:solidFill>
                <a:latin typeface="Fira Code"/>
                <a:ea typeface="Fira Code"/>
                <a:cs typeface="Fira Code"/>
                <a:sym typeface="Fira Code"/>
              </a:rPr>
              <a:t>Vec3 Sphere::Image::</a:t>
            </a:r>
            <a:r>
              <a:rPr b="1" i="0" lang="en" sz="1000" u="none" cap="none" strike="noStrike">
                <a:solidFill>
                  <a:schemeClr val="dk1"/>
                </a:solidFill>
                <a:latin typeface="Fira Code"/>
                <a:ea typeface="Fira Code"/>
                <a:cs typeface="Fira Code"/>
                <a:sym typeface="Fira Code"/>
              </a:rPr>
              <a:t>sample</a:t>
            </a:r>
            <a:r>
              <a:rPr b="0" i="0" lang="en" sz="1000" u="none" cap="none" strike="noStrike">
                <a:solidFill>
                  <a:schemeClr val="dk1"/>
                </a:solidFill>
                <a:latin typeface="Fira Code"/>
                <a:ea typeface="Fira Code"/>
                <a:cs typeface="Fira Code"/>
                <a:sym typeface="Fira Code"/>
              </a:rPr>
              <a:t>() const; </a:t>
            </a:r>
            <a:r>
              <a:rPr b="0" i="0" lang="en" sz="1000" u="none" cap="none" strike="noStrike">
                <a:solidFill>
                  <a:srgbClr val="FF0000"/>
                </a:solidFill>
                <a:latin typeface="Fira Code"/>
                <a:ea typeface="Fira Code"/>
                <a:cs typeface="Fira Code"/>
                <a:sym typeface="Fira Code"/>
              </a:rPr>
              <a:t>// Importance sampler</a:t>
            </a:r>
            <a:endParaRPr b="0" i="0" sz="1000" u="none" cap="none" strike="noStrike">
              <a:solidFill>
                <a:srgbClr val="FF0000"/>
              </a:solidFill>
              <a:latin typeface="Fira Code"/>
              <a:ea typeface="Fira Code"/>
              <a:cs typeface="Fira Code"/>
              <a:sym typeface="Fira Code"/>
            </a:endParaRPr>
          </a:p>
        </p:txBody>
      </p:sp>
      <p:sp>
        <p:nvSpPr>
          <p:cNvPr id="821" name="Google Shape;821;p38"/>
          <p:cNvSpPr txBox="1"/>
          <p:nvPr/>
        </p:nvSpPr>
        <p:spPr>
          <a:xfrm>
            <a:off x="641175" y="2429125"/>
            <a:ext cx="5095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elvetica Neue"/>
                <a:ea typeface="Helvetica Neue"/>
                <a:cs typeface="Helvetica Neue"/>
                <a:sym typeface="Helvetica Neue"/>
              </a:rPr>
              <a:t>Populate the </a:t>
            </a:r>
            <a:r>
              <a:rPr b="0" i="0" lang="en" sz="1100" u="none" cap="none" strike="noStrike">
                <a:solidFill>
                  <a:srgbClr val="000000"/>
                </a:solidFill>
                <a:latin typeface="Fira Code"/>
                <a:ea typeface="Fira Code"/>
                <a:cs typeface="Fira Code"/>
                <a:sym typeface="Fira Code"/>
              </a:rPr>
              <a:t>pdf</a:t>
            </a:r>
            <a:r>
              <a:rPr b="0" i="0" lang="en" sz="1100" u="none" cap="none" strike="noStrike">
                <a:solidFill>
                  <a:srgbClr val="000000"/>
                </a:solidFill>
                <a:latin typeface="Helvetica Neue"/>
                <a:ea typeface="Helvetica Neue"/>
                <a:cs typeface="Helvetica Neue"/>
                <a:sym typeface="Helvetica Neue"/>
              </a:rPr>
              <a:t> and </a:t>
            </a:r>
            <a:r>
              <a:rPr b="0" i="0" lang="en" sz="1100" u="none" cap="none" strike="noStrike">
                <a:solidFill>
                  <a:srgbClr val="000000"/>
                </a:solidFill>
                <a:latin typeface="Fira Code"/>
                <a:ea typeface="Fira Code"/>
                <a:cs typeface="Fira Code"/>
                <a:sym typeface="Fira Code"/>
              </a:rPr>
              <a:t>cdf</a:t>
            </a:r>
            <a:r>
              <a:rPr b="0" i="0" lang="en" sz="1100" u="none" cap="none" strike="noStrike">
                <a:solidFill>
                  <a:srgbClr val="000000"/>
                </a:solidFill>
                <a:latin typeface="Helvetica Neue"/>
                <a:ea typeface="Helvetica Neue"/>
                <a:cs typeface="Helvetica Neue"/>
                <a:sym typeface="Helvetica Neue"/>
              </a:rPr>
              <a:t> vectors based on flux through each pixel </a:t>
            </a:r>
            <a:endParaRPr b="0" i="0" sz="1100" u="none" cap="none" strike="noStrike">
              <a:solidFill>
                <a:srgbClr val="000000"/>
              </a:solidFill>
              <a:latin typeface="Helvetica Neue"/>
              <a:ea typeface="Helvetica Neue"/>
              <a:cs typeface="Helvetica Neue"/>
              <a:sym typeface="Helvetica Neue"/>
            </a:endParaRPr>
          </a:p>
          <a:p>
            <a:pPr indent="0" lvl="0" marL="137160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elvetica Neue"/>
                <a:ea typeface="Helvetica Neue"/>
                <a:cs typeface="Helvetica Neue"/>
                <a:sym typeface="Helvetica Neue"/>
              </a:rPr>
              <a:t>(flux through pixel is proportional to </a:t>
            </a:r>
            <a:r>
              <a:rPr b="0" i="0" lang="en" sz="1100" u="none" cap="none" strike="noStrike">
                <a:solidFill>
                  <a:srgbClr val="000000"/>
                </a:solidFill>
                <a:latin typeface="Fira Code"/>
                <a:ea typeface="Fira Code"/>
                <a:cs typeface="Fira Code"/>
                <a:sym typeface="Fira Code"/>
              </a:rPr>
              <a:t>L sin(Θ)</a:t>
            </a:r>
            <a:r>
              <a:rPr b="0" i="0" lang="en" sz="1100" u="none" cap="none" strike="noStrike">
                <a:solidFill>
                  <a:srgbClr val="000000"/>
                </a:solidFill>
                <a:latin typeface="Helvetica Neue"/>
                <a:ea typeface="Helvetica Neue"/>
                <a:cs typeface="Helvetica Neue"/>
                <a:sym typeface="Helvetica Neue"/>
              </a:rPr>
              <a:t> )</a:t>
            </a:r>
            <a:endParaRPr b="0" i="0" sz="1100" u="none" cap="none" strike="noStrike">
              <a:solidFill>
                <a:srgbClr val="000000"/>
              </a:solidFill>
              <a:latin typeface="Helvetica Neue"/>
              <a:ea typeface="Helvetica Neue"/>
              <a:cs typeface="Helvetica Neue"/>
              <a:sym typeface="Helvetica Neue"/>
            </a:endParaRPr>
          </a:p>
        </p:txBody>
      </p:sp>
      <p:sp>
        <p:nvSpPr>
          <p:cNvPr id="822" name="Google Shape;822;p38"/>
          <p:cNvSpPr txBox="1"/>
          <p:nvPr/>
        </p:nvSpPr>
        <p:spPr>
          <a:xfrm>
            <a:off x="651075" y="2128175"/>
            <a:ext cx="4070400" cy="350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Fira Code"/>
                <a:ea typeface="Fira Code"/>
                <a:cs typeface="Fira Code"/>
                <a:sym typeface="Fira Code"/>
              </a:rPr>
              <a:t>Sphere::Image::</a:t>
            </a:r>
            <a:r>
              <a:rPr b="1" i="0" lang="en" sz="1000" u="none" cap="none" strike="noStrike">
                <a:solidFill>
                  <a:srgbClr val="000000"/>
                </a:solidFill>
                <a:latin typeface="Fira Code"/>
                <a:ea typeface="Fira Code"/>
                <a:cs typeface="Fira Code"/>
                <a:sym typeface="Fira Code"/>
              </a:rPr>
              <a:t>Image</a:t>
            </a:r>
            <a:r>
              <a:rPr b="0" i="0" lang="en" sz="1000" u="none" cap="none" strike="noStrike">
                <a:solidFill>
                  <a:srgbClr val="000000"/>
                </a:solidFill>
                <a:latin typeface="Fira Code"/>
                <a:ea typeface="Fira Code"/>
                <a:cs typeface="Fira Code"/>
                <a:sym typeface="Fira Code"/>
              </a:rPr>
              <a:t>(const HDR_Image&amp; image) const;</a:t>
            </a:r>
            <a:endParaRPr b="0" i="0" sz="1000" u="none" cap="none" strike="noStrike">
              <a:solidFill>
                <a:srgbClr val="000000"/>
              </a:solidFill>
              <a:latin typeface="Fira Code"/>
              <a:ea typeface="Fira Code"/>
              <a:cs typeface="Fira Code"/>
              <a:sym typeface="Fira Code"/>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ira Code"/>
              <a:ea typeface="Fira Code"/>
              <a:cs typeface="Fira Code"/>
              <a:sym typeface="Fira Code"/>
            </a:endParaRPr>
          </a:p>
        </p:txBody>
      </p:sp>
      <p:sp>
        <p:nvSpPr>
          <p:cNvPr id="823" name="Google Shape;823;p38"/>
          <p:cNvSpPr txBox="1"/>
          <p:nvPr/>
        </p:nvSpPr>
        <p:spPr>
          <a:xfrm>
            <a:off x="651075" y="3300875"/>
            <a:ext cx="5978400" cy="35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Helvetica Neue"/>
                <a:ea typeface="Helvetica Neue"/>
                <a:cs typeface="Helvetica Neue"/>
                <a:sym typeface="Helvetica Neue"/>
              </a:rPr>
              <a:t>Generate a weighted random phi and theta coordinate pair, convert to xyz coordinates (Vec3) </a:t>
            </a:r>
            <a:endParaRPr b="0" i="0" sz="1100" u="none" cap="none" strike="noStrike">
              <a:solidFill>
                <a:srgbClr val="000000"/>
              </a:solidFill>
              <a:latin typeface="Helvetica Neue"/>
              <a:ea typeface="Helvetica Neue"/>
              <a:cs typeface="Helvetica Neue"/>
              <a:sym typeface="Helvetica Neue"/>
            </a:endParaRPr>
          </a:p>
        </p:txBody>
      </p:sp>
      <p:pic>
        <p:nvPicPr>
          <p:cNvPr id="824" name="Google Shape;824;p38"/>
          <p:cNvPicPr preferRelativeResize="0"/>
          <p:nvPr/>
        </p:nvPicPr>
        <p:blipFill rotWithShape="1">
          <a:blip r:embed="rId3">
            <a:alphaModFix/>
          </a:blip>
          <a:srcRect b="0" l="0" r="0" t="0"/>
          <a:stretch/>
        </p:blipFill>
        <p:spPr>
          <a:xfrm>
            <a:off x="5182075" y="196875"/>
            <a:ext cx="3638474" cy="1764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1017b9aabd8_0_149"/>
          <p:cNvSpPr txBox="1"/>
          <p:nvPr>
            <p:ph type="title"/>
          </p:nvPr>
        </p:nvSpPr>
        <p:spPr>
          <a:xfrm>
            <a:off x="350725" y="437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7: Environment Light(conceptual)</a:t>
            </a:r>
            <a:endParaRPr>
              <a:latin typeface="Exo"/>
              <a:ea typeface="Exo"/>
              <a:cs typeface="Exo"/>
              <a:sym typeface="Exo"/>
            </a:endParaRPr>
          </a:p>
        </p:txBody>
      </p:sp>
      <p:graphicFrame>
        <p:nvGraphicFramePr>
          <p:cNvPr id="830" name="Google Shape;830;g1017b9aabd8_0_149"/>
          <p:cNvGraphicFramePr/>
          <p:nvPr/>
        </p:nvGraphicFramePr>
        <p:xfrm>
          <a:off x="465025" y="1488200"/>
          <a:ext cx="3000000" cy="3000000"/>
        </p:xfrm>
        <a:graphic>
          <a:graphicData uri="http://schemas.openxmlformats.org/drawingml/2006/table">
            <a:tbl>
              <a:tblPr>
                <a:noFill/>
                <a:tableStyleId>{FF0C20FD-F464-46E9-8339-2AB54A9C6CF5}</a:tableStyleId>
              </a:tblPr>
              <a:tblGrid>
                <a:gridCol w="711650"/>
                <a:gridCol w="711650"/>
                <a:gridCol w="711650"/>
                <a:gridCol w="71165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R cap="flat" cmpd="sng" w="9525">
                      <a:solidFill>
                        <a:srgbClr val="000000"/>
                      </a:solidFill>
                      <a:prstDash val="solid"/>
                      <a:round/>
                      <a:headEnd len="sm" w="sm" type="none"/>
                      <a:tailEnd len="sm" w="sm" type="none"/>
                    </a:lnR>
                    <a:solidFill>
                      <a:srgbClr val="43434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0000"/>
                      </a:solidFill>
                      <a:prstDash val="solid"/>
                      <a:round/>
                      <a:headEnd len="sm" w="sm" type="none"/>
                      <a:tailEnd len="sm" w="sm" type="none"/>
                    </a:lnL>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434343"/>
                    </a:solidFill>
                  </a:tcPr>
                </a:tc>
              </a:tr>
            </a:tbl>
          </a:graphicData>
        </a:graphic>
      </p:graphicFrame>
      <p:sp>
        <p:nvSpPr>
          <p:cNvPr id="831" name="Google Shape;831;g1017b9aabd8_0_149"/>
          <p:cNvSpPr txBox="1"/>
          <p:nvPr/>
        </p:nvSpPr>
        <p:spPr>
          <a:xfrm>
            <a:off x="388000" y="1154050"/>
            <a:ext cx="306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I have a 4 pixel image</a:t>
            </a:r>
            <a:endParaRPr b="0" i="0" sz="1400" u="none" cap="none" strike="noStrike">
              <a:solidFill>
                <a:srgbClr val="000000"/>
              </a:solidFill>
              <a:latin typeface="Arial"/>
              <a:ea typeface="Arial"/>
              <a:cs typeface="Arial"/>
              <a:sym typeface="Arial"/>
            </a:endParaRPr>
          </a:p>
        </p:txBody>
      </p:sp>
      <p:graphicFrame>
        <p:nvGraphicFramePr>
          <p:cNvPr id="832" name="Google Shape;832;g1017b9aabd8_0_149"/>
          <p:cNvGraphicFramePr/>
          <p:nvPr/>
        </p:nvGraphicFramePr>
        <p:xfrm>
          <a:off x="465025" y="2088275"/>
          <a:ext cx="3000000" cy="3000000"/>
        </p:xfrm>
        <a:graphic>
          <a:graphicData uri="http://schemas.openxmlformats.org/drawingml/2006/table">
            <a:tbl>
              <a:tblPr>
                <a:noFill/>
                <a:tableStyleId>{FF0C20FD-F464-46E9-8339-2AB54A9C6CF5}</a:tableStyleId>
              </a:tblPr>
              <a:tblGrid>
                <a:gridCol w="711650"/>
                <a:gridCol w="711650"/>
                <a:gridCol w="711650"/>
                <a:gridCol w="711650"/>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0.2</a:t>
                      </a:r>
                      <a:endParaRPr sz="1400" u="none" cap="none" strike="noStrike"/>
                    </a:p>
                  </a:txBody>
                  <a:tcPr marT="91425" marB="91425" marR="91425" marL="91425">
                    <a:lnR cap="flat" cmpd="sng" w="9525">
                      <a:solidFill>
                        <a:srgbClr val="000000"/>
                      </a:solidFill>
                      <a:prstDash val="solid"/>
                      <a:round/>
                      <a:headEnd len="sm" w="sm" type="none"/>
                      <a:tailEnd len="sm" w="sm" type="none"/>
                    </a:lnR>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0.6</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lnL cap="flat" cmpd="sng" w="9525">
                      <a:solidFill>
                        <a:srgbClr val="000000"/>
                      </a:solidFill>
                      <a:prstDash val="solid"/>
                      <a:round/>
                      <a:headEnd len="sm" w="sm" type="none"/>
                      <a:tailEnd len="sm" w="sm" type="none"/>
                    </a:lnL>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0.2</a:t>
                      </a:r>
                      <a:endParaRPr sz="1400" u="none" cap="none" strike="noStrike"/>
                    </a:p>
                  </a:txBody>
                  <a:tcPr marT="91425" marB="91425" marR="91425" marL="91425">
                    <a:solidFill>
                      <a:schemeClr val="lt1"/>
                    </a:solidFill>
                  </a:tcPr>
                </a:tc>
              </a:tr>
            </a:tbl>
          </a:graphicData>
        </a:graphic>
      </p:graphicFrame>
      <p:sp>
        <p:nvSpPr>
          <p:cNvPr id="833" name="Google Shape;833;g1017b9aabd8_0_149"/>
          <p:cNvSpPr txBox="1"/>
          <p:nvPr/>
        </p:nvSpPr>
        <p:spPr>
          <a:xfrm>
            <a:off x="3833450" y="1154050"/>
            <a:ext cx="415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I do </a:t>
            </a:r>
            <a:r>
              <a:rPr b="1" i="0" lang="en" sz="1400" u="none" cap="none" strike="noStrike">
                <a:solidFill>
                  <a:srgbClr val="000000"/>
                </a:solidFill>
                <a:latin typeface="Arial"/>
                <a:ea typeface="Arial"/>
                <a:cs typeface="Arial"/>
                <a:sym typeface="Arial"/>
              </a:rPr>
              <a:t>uniform sampling</a:t>
            </a:r>
            <a:r>
              <a:rPr b="0" i="0" lang="en" sz="1400" u="none" cap="none" strike="noStrike">
                <a:solidFill>
                  <a:srgbClr val="000000"/>
                </a:solidFill>
                <a:latin typeface="Arial"/>
                <a:ea typeface="Arial"/>
                <a:cs typeface="Arial"/>
                <a:sym typeface="Arial"/>
              </a:rPr>
              <a:t>, what’s the probability density function(pdf) that I sample each pixel?</a:t>
            </a:r>
            <a:endParaRPr b="0" i="0" sz="1400" u="none" cap="none" strike="noStrike">
              <a:solidFill>
                <a:srgbClr val="000000"/>
              </a:solidFill>
              <a:latin typeface="Arial"/>
              <a:ea typeface="Arial"/>
              <a:cs typeface="Arial"/>
              <a:sym typeface="Arial"/>
            </a:endParaRPr>
          </a:p>
        </p:txBody>
      </p:sp>
      <p:sp>
        <p:nvSpPr>
          <p:cNvPr id="834" name="Google Shape;834;g1017b9aabd8_0_149"/>
          <p:cNvSpPr txBox="1"/>
          <p:nvPr/>
        </p:nvSpPr>
        <p:spPr>
          <a:xfrm>
            <a:off x="3861650" y="1913775"/>
            <a:ext cx="4098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0.25 (¼) for all pixels, each pixel has a equal chance of being sampled. </a:t>
            </a:r>
            <a:endParaRPr b="0" i="0" sz="1400" u="none" cap="none" strike="noStrike">
              <a:solidFill>
                <a:srgbClr val="000000"/>
              </a:solidFill>
              <a:latin typeface="Arial"/>
              <a:ea typeface="Arial"/>
              <a:cs typeface="Arial"/>
              <a:sym typeface="Arial"/>
            </a:endParaRPr>
          </a:p>
        </p:txBody>
      </p:sp>
      <p:sp>
        <p:nvSpPr>
          <p:cNvPr id="835" name="Google Shape;835;g1017b9aabd8_0_149"/>
          <p:cNvSpPr txBox="1"/>
          <p:nvPr/>
        </p:nvSpPr>
        <p:spPr>
          <a:xfrm>
            <a:off x="2545650" y="2484475"/>
            <a:ext cx="765900" cy="323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lumen</a:t>
            </a:r>
            <a:endParaRPr b="0" i="0" sz="9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1017b9aabd8_0_178"/>
          <p:cNvSpPr txBox="1"/>
          <p:nvPr>
            <p:ph type="title"/>
          </p:nvPr>
        </p:nvSpPr>
        <p:spPr>
          <a:xfrm>
            <a:off x="350725" y="437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7: Environment Light(conceptual)</a:t>
            </a:r>
            <a:endParaRPr>
              <a:latin typeface="Exo"/>
              <a:ea typeface="Exo"/>
              <a:cs typeface="Exo"/>
              <a:sym typeface="Exo"/>
            </a:endParaRPr>
          </a:p>
        </p:txBody>
      </p:sp>
      <p:graphicFrame>
        <p:nvGraphicFramePr>
          <p:cNvPr id="841" name="Google Shape;841;g1017b9aabd8_0_178"/>
          <p:cNvGraphicFramePr/>
          <p:nvPr/>
        </p:nvGraphicFramePr>
        <p:xfrm>
          <a:off x="465025" y="1488200"/>
          <a:ext cx="3000000" cy="3000000"/>
        </p:xfrm>
        <a:graphic>
          <a:graphicData uri="http://schemas.openxmlformats.org/drawingml/2006/table">
            <a:tbl>
              <a:tblPr>
                <a:noFill/>
                <a:tableStyleId>{FF0C20FD-F464-46E9-8339-2AB54A9C6CF5}</a:tableStyleId>
              </a:tblPr>
              <a:tblGrid>
                <a:gridCol w="711650"/>
                <a:gridCol w="711650"/>
                <a:gridCol w="711650"/>
                <a:gridCol w="71165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R cap="flat" cmpd="sng" w="9525">
                      <a:solidFill>
                        <a:srgbClr val="000000"/>
                      </a:solidFill>
                      <a:prstDash val="solid"/>
                      <a:round/>
                      <a:headEnd len="sm" w="sm" type="none"/>
                      <a:tailEnd len="sm" w="sm" type="none"/>
                    </a:lnR>
                    <a:solidFill>
                      <a:srgbClr val="43434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0000"/>
                      </a:solidFill>
                      <a:prstDash val="solid"/>
                      <a:round/>
                      <a:headEnd len="sm" w="sm" type="none"/>
                      <a:tailEnd len="sm" w="sm" type="none"/>
                    </a:lnL>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434343"/>
                    </a:solidFill>
                  </a:tcPr>
                </a:tc>
              </a:tr>
            </a:tbl>
          </a:graphicData>
        </a:graphic>
      </p:graphicFrame>
      <p:sp>
        <p:nvSpPr>
          <p:cNvPr id="842" name="Google Shape;842;g1017b9aabd8_0_178"/>
          <p:cNvSpPr txBox="1"/>
          <p:nvPr/>
        </p:nvSpPr>
        <p:spPr>
          <a:xfrm>
            <a:off x="388000" y="1154050"/>
            <a:ext cx="306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I have a 4 pixel image</a:t>
            </a:r>
            <a:endParaRPr b="0" i="0" sz="1400" u="none" cap="none" strike="noStrike">
              <a:solidFill>
                <a:srgbClr val="000000"/>
              </a:solidFill>
              <a:latin typeface="Arial"/>
              <a:ea typeface="Arial"/>
              <a:cs typeface="Arial"/>
              <a:sym typeface="Arial"/>
            </a:endParaRPr>
          </a:p>
        </p:txBody>
      </p:sp>
      <p:graphicFrame>
        <p:nvGraphicFramePr>
          <p:cNvPr id="843" name="Google Shape;843;g1017b9aabd8_0_178"/>
          <p:cNvGraphicFramePr/>
          <p:nvPr/>
        </p:nvGraphicFramePr>
        <p:xfrm>
          <a:off x="465025" y="2088275"/>
          <a:ext cx="3000000" cy="3000000"/>
        </p:xfrm>
        <a:graphic>
          <a:graphicData uri="http://schemas.openxmlformats.org/drawingml/2006/table">
            <a:tbl>
              <a:tblPr>
                <a:noFill/>
                <a:tableStyleId>{FF0C20FD-F464-46E9-8339-2AB54A9C6CF5}</a:tableStyleId>
              </a:tblPr>
              <a:tblGrid>
                <a:gridCol w="711650"/>
                <a:gridCol w="711650"/>
                <a:gridCol w="711650"/>
                <a:gridCol w="711650"/>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0.2</a:t>
                      </a:r>
                      <a:endParaRPr sz="1400" u="none" cap="none" strike="noStrike"/>
                    </a:p>
                  </a:txBody>
                  <a:tcPr marT="91425" marB="91425" marR="91425" marL="91425">
                    <a:lnR cap="flat" cmpd="sng" w="9525">
                      <a:solidFill>
                        <a:srgbClr val="000000"/>
                      </a:solidFill>
                      <a:prstDash val="solid"/>
                      <a:round/>
                      <a:headEnd len="sm" w="sm" type="none"/>
                      <a:tailEnd len="sm" w="sm" type="none"/>
                    </a:lnR>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0.6</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lnL cap="flat" cmpd="sng" w="9525">
                      <a:solidFill>
                        <a:srgbClr val="000000"/>
                      </a:solidFill>
                      <a:prstDash val="solid"/>
                      <a:round/>
                      <a:headEnd len="sm" w="sm" type="none"/>
                      <a:tailEnd len="sm" w="sm" type="none"/>
                    </a:lnL>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0.2</a:t>
                      </a:r>
                      <a:endParaRPr sz="1400" u="none" cap="none" strike="noStrike"/>
                    </a:p>
                  </a:txBody>
                  <a:tcPr marT="91425" marB="91425" marR="91425" marL="91425">
                    <a:solidFill>
                      <a:schemeClr val="lt1"/>
                    </a:solidFill>
                  </a:tcPr>
                </a:tc>
              </a:tr>
            </a:tbl>
          </a:graphicData>
        </a:graphic>
      </p:graphicFrame>
      <p:sp>
        <p:nvSpPr>
          <p:cNvPr id="844" name="Google Shape;844;g1017b9aabd8_0_178"/>
          <p:cNvSpPr txBox="1"/>
          <p:nvPr/>
        </p:nvSpPr>
        <p:spPr>
          <a:xfrm>
            <a:off x="3833450" y="1154050"/>
            <a:ext cx="4155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I do </a:t>
            </a:r>
            <a:r>
              <a:rPr b="1" i="0" lang="en" sz="1400" u="none" cap="none" strike="noStrike">
                <a:solidFill>
                  <a:srgbClr val="000000"/>
                </a:solidFill>
                <a:latin typeface="Arial"/>
                <a:ea typeface="Arial"/>
                <a:cs typeface="Arial"/>
                <a:sym typeface="Arial"/>
              </a:rPr>
              <a:t>importance sampling(favoring brighter pixels)</a:t>
            </a:r>
            <a:r>
              <a:rPr b="0" i="0" lang="en" sz="1400" u="none" cap="none" strike="noStrike">
                <a:solidFill>
                  <a:srgbClr val="000000"/>
                </a:solidFill>
                <a:latin typeface="Arial"/>
                <a:ea typeface="Arial"/>
                <a:cs typeface="Arial"/>
                <a:sym typeface="Arial"/>
              </a:rPr>
              <a:t>, what’s the probability density function(pdf) that I sample each pixel?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**intuitively, we know brighter pixel should have a higher probability</a:t>
            </a:r>
            <a:endParaRPr b="0" i="0" sz="1400" u="none" cap="none" strike="noStrike">
              <a:solidFill>
                <a:srgbClr val="000000"/>
              </a:solidFill>
              <a:latin typeface="Arial"/>
              <a:ea typeface="Arial"/>
              <a:cs typeface="Arial"/>
              <a:sym typeface="Arial"/>
            </a:endParaRPr>
          </a:p>
        </p:txBody>
      </p:sp>
      <p:sp>
        <p:nvSpPr>
          <p:cNvPr id="845" name="Google Shape;845;g1017b9aabd8_0_178"/>
          <p:cNvSpPr txBox="1"/>
          <p:nvPr/>
        </p:nvSpPr>
        <p:spPr>
          <a:xfrm>
            <a:off x="3861650" y="3427750"/>
            <a:ext cx="4098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We take each pixel’s luminosity and divide it by the total luminous intensity of the image</a:t>
            </a:r>
            <a:endParaRPr b="0" i="0" sz="1400" u="none" cap="none" strike="noStrike">
              <a:solidFill>
                <a:srgbClr val="000000"/>
              </a:solidFill>
              <a:latin typeface="Arial"/>
              <a:ea typeface="Arial"/>
              <a:cs typeface="Arial"/>
              <a:sym typeface="Arial"/>
            </a:endParaRPr>
          </a:p>
        </p:txBody>
      </p:sp>
      <p:graphicFrame>
        <p:nvGraphicFramePr>
          <p:cNvPr id="846" name="Google Shape;846;g1017b9aabd8_0_178"/>
          <p:cNvGraphicFramePr/>
          <p:nvPr/>
        </p:nvGraphicFramePr>
        <p:xfrm>
          <a:off x="465025" y="3562825"/>
          <a:ext cx="3000000" cy="3000000"/>
        </p:xfrm>
        <a:graphic>
          <a:graphicData uri="http://schemas.openxmlformats.org/drawingml/2006/table">
            <a:tbl>
              <a:tblPr>
                <a:noFill/>
                <a:tableStyleId>{FF0C20FD-F464-46E9-8339-2AB54A9C6CF5}</a:tableStyleId>
              </a:tblPr>
              <a:tblGrid>
                <a:gridCol w="711650"/>
                <a:gridCol w="711650"/>
                <a:gridCol w="711650"/>
                <a:gridCol w="711650"/>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0.1</a:t>
                      </a:r>
                      <a:endParaRPr sz="1400" u="none" cap="none" strike="noStrike"/>
                    </a:p>
                  </a:txBody>
                  <a:tcPr marT="91425" marB="91425" marR="91425" marL="91425">
                    <a:lnR cap="flat" cmpd="sng" w="9525">
                      <a:solidFill>
                        <a:srgbClr val="000000"/>
                      </a:solidFill>
                      <a:prstDash val="solid"/>
                      <a:round/>
                      <a:headEnd len="sm" w="sm" type="none"/>
                      <a:tailEnd len="sm" w="sm" type="none"/>
                    </a:lnR>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0.3</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a:t>
                      </a:r>
                      <a:endParaRPr sz="1400" u="none" cap="none" strike="noStrike"/>
                    </a:p>
                  </a:txBody>
                  <a:tcPr marT="91425" marB="91425" marR="91425" marL="91425">
                    <a:lnL cap="flat" cmpd="sng" w="9525">
                      <a:solidFill>
                        <a:srgbClr val="000000"/>
                      </a:solidFill>
                      <a:prstDash val="solid"/>
                      <a:round/>
                      <a:headEnd len="sm" w="sm" type="none"/>
                      <a:tailEnd len="sm" w="sm" type="none"/>
                    </a:lnL>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0.1</a:t>
                      </a:r>
                      <a:endParaRPr sz="1400" u="none" cap="none" strike="noStrike"/>
                    </a:p>
                  </a:txBody>
                  <a:tcPr marT="91425" marB="91425" marR="91425" marL="91425">
                    <a:solidFill>
                      <a:schemeClr val="lt1"/>
                    </a:solidFill>
                  </a:tcPr>
                </a:tc>
              </a:tr>
            </a:tbl>
          </a:graphicData>
        </a:graphic>
      </p:graphicFrame>
      <p:cxnSp>
        <p:nvCxnSpPr>
          <p:cNvPr id="847" name="Google Shape;847;g1017b9aabd8_0_178"/>
          <p:cNvCxnSpPr/>
          <p:nvPr/>
        </p:nvCxnSpPr>
        <p:spPr>
          <a:xfrm>
            <a:off x="1888325" y="2650138"/>
            <a:ext cx="0" cy="747000"/>
          </a:xfrm>
          <a:prstGeom prst="straightConnector1">
            <a:avLst/>
          </a:prstGeom>
          <a:noFill/>
          <a:ln cap="flat" cmpd="sng" w="38100">
            <a:solidFill>
              <a:schemeClr val="dk2"/>
            </a:solidFill>
            <a:prstDash val="solid"/>
            <a:round/>
            <a:headEnd len="sm" w="sm" type="none"/>
            <a:tailEnd len="med" w="med" type="triangle"/>
          </a:ln>
        </p:spPr>
      </p:cxnSp>
      <p:sp>
        <p:nvSpPr>
          <p:cNvPr id="848" name="Google Shape;848;g1017b9aabd8_0_178"/>
          <p:cNvSpPr txBox="1"/>
          <p:nvPr/>
        </p:nvSpPr>
        <p:spPr>
          <a:xfrm>
            <a:off x="2288925" y="2777275"/>
            <a:ext cx="102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X / 2</a:t>
            </a:r>
            <a:endParaRPr b="0" i="0" sz="1400" u="none" cap="none" strike="noStrike">
              <a:solidFill>
                <a:srgbClr val="000000"/>
              </a:solidFill>
              <a:latin typeface="Arial"/>
              <a:ea typeface="Arial"/>
              <a:cs typeface="Arial"/>
              <a:sym typeface="Arial"/>
            </a:endParaRPr>
          </a:p>
        </p:txBody>
      </p:sp>
      <p:sp>
        <p:nvSpPr>
          <p:cNvPr id="849" name="Google Shape;849;g1017b9aabd8_0_178"/>
          <p:cNvSpPr txBox="1"/>
          <p:nvPr/>
        </p:nvSpPr>
        <p:spPr>
          <a:xfrm>
            <a:off x="2545650" y="2484475"/>
            <a:ext cx="765900" cy="323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lumen</a:t>
            </a:r>
            <a:endParaRPr b="0" i="0" sz="9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par>
                                <p:cTn fill="hold" nodeType="with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g1017b9aabd8_0_190"/>
          <p:cNvSpPr txBox="1"/>
          <p:nvPr>
            <p:ph type="title"/>
          </p:nvPr>
        </p:nvSpPr>
        <p:spPr>
          <a:xfrm>
            <a:off x="350725" y="437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7: Environment Light(conceptual)</a:t>
            </a:r>
            <a:endParaRPr>
              <a:latin typeface="Exo"/>
              <a:ea typeface="Exo"/>
              <a:cs typeface="Exo"/>
              <a:sym typeface="Exo"/>
            </a:endParaRPr>
          </a:p>
        </p:txBody>
      </p:sp>
      <p:graphicFrame>
        <p:nvGraphicFramePr>
          <p:cNvPr id="855" name="Google Shape;855;g1017b9aabd8_0_190"/>
          <p:cNvGraphicFramePr/>
          <p:nvPr/>
        </p:nvGraphicFramePr>
        <p:xfrm>
          <a:off x="465025" y="1488200"/>
          <a:ext cx="3000000" cy="3000000"/>
        </p:xfrm>
        <a:graphic>
          <a:graphicData uri="http://schemas.openxmlformats.org/drawingml/2006/table">
            <a:tbl>
              <a:tblPr>
                <a:noFill/>
                <a:tableStyleId>{FF0C20FD-F464-46E9-8339-2AB54A9C6CF5}</a:tableStyleId>
              </a:tblPr>
              <a:tblGrid>
                <a:gridCol w="711650"/>
                <a:gridCol w="711650"/>
                <a:gridCol w="711650"/>
                <a:gridCol w="71165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R cap="flat" cmpd="sng" w="9525">
                      <a:solidFill>
                        <a:srgbClr val="000000"/>
                      </a:solidFill>
                      <a:prstDash val="solid"/>
                      <a:round/>
                      <a:headEnd len="sm" w="sm" type="none"/>
                      <a:tailEnd len="sm" w="sm" type="none"/>
                    </a:lnR>
                    <a:solidFill>
                      <a:srgbClr val="43434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0000"/>
                      </a:solidFill>
                      <a:prstDash val="solid"/>
                      <a:round/>
                      <a:headEnd len="sm" w="sm" type="none"/>
                      <a:tailEnd len="sm" w="sm" type="none"/>
                    </a:lnL>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434343"/>
                    </a:solidFill>
                  </a:tcPr>
                </a:tc>
              </a:tr>
            </a:tbl>
          </a:graphicData>
        </a:graphic>
      </p:graphicFrame>
      <p:sp>
        <p:nvSpPr>
          <p:cNvPr id="856" name="Google Shape;856;g1017b9aabd8_0_190"/>
          <p:cNvSpPr txBox="1"/>
          <p:nvPr/>
        </p:nvSpPr>
        <p:spPr>
          <a:xfrm>
            <a:off x="388000" y="1154050"/>
            <a:ext cx="306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I have a 4 pixel image</a:t>
            </a:r>
            <a:endParaRPr b="0" i="0" sz="1400" u="none" cap="none" strike="noStrike">
              <a:solidFill>
                <a:srgbClr val="000000"/>
              </a:solidFill>
              <a:latin typeface="Arial"/>
              <a:ea typeface="Arial"/>
              <a:cs typeface="Arial"/>
              <a:sym typeface="Arial"/>
            </a:endParaRPr>
          </a:p>
        </p:txBody>
      </p:sp>
      <p:graphicFrame>
        <p:nvGraphicFramePr>
          <p:cNvPr id="857" name="Google Shape;857;g1017b9aabd8_0_190"/>
          <p:cNvGraphicFramePr/>
          <p:nvPr/>
        </p:nvGraphicFramePr>
        <p:xfrm>
          <a:off x="465025" y="2088275"/>
          <a:ext cx="3000000" cy="3000000"/>
        </p:xfrm>
        <a:graphic>
          <a:graphicData uri="http://schemas.openxmlformats.org/drawingml/2006/table">
            <a:tbl>
              <a:tblPr>
                <a:noFill/>
                <a:tableStyleId>{FF0C20FD-F464-46E9-8339-2AB54A9C6CF5}</a:tableStyleId>
              </a:tblPr>
              <a:tblGrid>
                <a:gridCol w="711650"/>
                <a:gridCol w="711650"/>
                <a:gridCol w="711650"/>
                <a:gridCol w="711650"/>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0.6</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0.2</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
        <p:nvSpPr>
          <p:cNvPr id="858" name="Google Shape;858;g1017b9aabd8_0_190"/>
          <p:cNvSpPr txBox="1"/>
          <p:nvPr/>
        </p:nvSpPr>
        <p:spPr>
          <a:xfrm>
            <a:off x="3833450" y="1154050"/>
            <a:ext cx="4155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Now, what if I calculate the </a:t>
            </a:r>
            <a:r>
              <a:rPr b="0" i="0" lang="en" sz="1400" u="none" cap="none" strike="noStrike">
                <a:solidFill>
                  <a:schemeClr val="dk1"/>
                </a:solidFill>
                <a:latin typeface="Arial"/>
                <a:ea typeface="Arial"/>
                <a:cs typeface="Arial"/>
                <a:sym typeface="Arial"/>
              </a:rPr>
              <a:t>Cumulative distribution function</a:t>
            </a:r>
            <a:r>
              <a:rPr b="0" i="0" lang="en" sz="1400" u="none" cap="none" strike="noStrike">
                <a:solidFill>
                  <a:srgbClr val="000000"/>
                </a:solidFill>
                <a:latin typeface="Arial"/>
                <a:ea typeface="Arial"/>
                <a:cs typeface="Arial"/>
                <a:sym typeface="Arial"/>
              </a:rPr>
              <a:t>(CDF)?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(just add it together!)</a:t>
            </a:r>
            <a:endParaRPr b="0" i="0" sz="1400" u="none" cap="none" strike="noStrike">
              <a:solidFill>
                <a:srgbClr val="000000"/>
              </a:solidFill>
              <a:latin typeface="Arial"/>
              <a:ea typeface="Arial"/>
              <a:cs typeface="Arial"/>
              <a:sym typeface="Arial"/>
            </a:endParaRPr>
          </a:p>
        </p:txBody>
      </p:sp>
      <p:graphicFrame>
        <p:nvGraphicFramePr>
          <p:cNvPr id="859" name="Google Shape;859;g1017b9aabd8_0_190"/>
          <p:cNvGraphicFramePr/>
          <p:nvPr/>
        </p:nvGraphicFramePr>
        <p:xfrm>
          <a:off x="465025" y="2760700"/>
          <a:ext cx="3000000" cy="3000000"/>
        </p:xfrm>
        <a:graphic>
          <a:graphicData uri="http://schemas.openxmlformats.org/drawingml/2006/table">
            <a:tbl>
              <a:tblPr>
                <a:noFill/>
                <a:tableStyleId>{FF0C20FD-F464-46E9-8339-2AB54A9C6CF5}</a:tableStyleId>
              </a:tblPr>
              <a:tblGrid>
                <a:gridCol w="711650"/>
                <a:gridCol w="711650"/>
                <a:gridCol w="711650"/>
                <a:gridCol w="711650"/>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0.1</a:t>
                      </a:r>
                      <a:endParaRPr sz="1400" u="none" cap="none" strike="noStrike"/>
                    </a:p>
                  </a:txBody>
                  <a:tcPr marT="91425" marB="91425" marR="91425" marL="91425">
                    <a:lnR cap="flat" cmpd="sng" w="9525">
                      <a:solidFill>
                        <a:srgbClr val="000000"/>
                      </a:solidFill>
                      <a:prstDash val="solid"/>
                      <a:round/>
                      <a:headEnd len="sm" w="sm" type="none"/>
                      <a:tailEnd len="sm" w="sm" type="none"/>
                    </a:lnR>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0.3</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0.5</a:t>
                      </a:r>
                      <a:endParaRPr sz="1400" u="none" cap="none" strike="noStrike"/>
                    </a:p>
                  </a:txBody>
                  <a:tcPr marT="91425" marB="91425" marR="91425" marL="91425">
                    <a:lnL cap="flat" cmpd="sng" w="9525">
                      <a:solidFill>
                        <a:srgbClr val="000000"/>
                      </a:solidFill>
                      <a:prstDash val="solid"/>
                      <a:round/>
                      <a:headEnd len="sm" w="sm" type="none"/>
                      <a:tailEnd len="sm" w="sm" type="none"/>
                    </a:lnL>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0.1</a:t>
                      </a:r>
                      <a:endParaRPr sz="1400" u="none" cap="none" strike="noStrike"/>
                    </a:p>
                  </a:txBody>
                  <a:tcPr marT="91425" marB="91425" marR="91425" marL="91425">
                    <a:solidFill>
                      <a:schemeClr val="lt1"/>
                    </a:solidFill>
                  </a:tcPr>
                </a:tc>
              </a:tr>
            </a:tbl>
          </a:graphicData>
        </a:graphic>
      </p:graphicFrame>
      <p:sp>
        <p:nvSpPr>
          <p:cNvPr id="860" name="Google Shape;860;g1017b9aabd8_0_190"/>
          <p:cNvSpPr txBox="1"/>
          <p:nvPr/>
        </p:nvSpPr>
        <p:spPr>
          <a:xfrm>
            <a:off x="2545650" y="2484475"/>
            <a:ext cx="765900" cy="323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lumen</a:t>
            </a:r>
            <a:endParaRPr b="0" i="0" sz="900" u="none" cap="none" strike="noStrike">
              <a:solidFill>
                <a:srgbClr val="000000"/>
              </a:solidFill>
              <a:latin typeface="Arial"/>
              <a:ea typeface="Arial"/>
              <a:cs typeface="Arial"/>
              <a:sym typeface="Arial"/>
            </a:endParaRPr>
          </a:p>
        </p:txBody>
      </p:sp>
      <p:sp>
        <p:nvSpPr>
          <p:cNvPr id="861" name="Google Shape;861;g1017b9aabd8_0_190"/>
          <p:cNvSpPr txBox="1"/>
          <p:nvPr/>
        </p:nvSpPr>
        <p:spPr>
          <a:xfrm>
            <a:off x="2545650" y="3156900"/>
            <a:ext cx="765900" cy="323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pdf</a:t>
            </a:r>
            <a:endParaRPr b="0" i="0" sz="900" u="none" cap="none" strike="noStrike">
              <a:solidFill>
                <a:srgbClr val="000000"/>
              </a:solidFill>
              <a:latin typeface="Arial"/>
              <a:ea typeface="Arial"/>
              <a:cs typeface="Arial"/>
              <a:sym typeface="Arial"/>
            </a:endParaRPr>
          </a:p>
        </p:txBody>
      </p:sp>
      <p:graphicFrame>
        <p:nvGraphicFramePr>
          <p:cNvPr id="862" name="Google Shape;862;g1017b9aabd8_0_190"/>
          <p:cNvGraphicFramePr/>
          <p:nvPr/>
        </p:nvGraphicFramePr>
        <p:xfrm>
          <a:off x="465025" y="3737800"/>
          <a:ext cx="3000000" cy="3000000"/>
        </p:xfrm>
        <a:graphic>
          <a:graphicData uri="http://schemas.openxmlformats.org/drawingml/2006/table">
            <a:tbl>
              <a:tblPr>
                <a:noFill/>
                <a:tableStyleId>{FF0C20FD-F464-46E9-8339-2AB54A9C6CF5}</a:tableStyleId>
              </a:tblPr>
              <a:tblGrid>
                <a:gridCol w="711650"/>
                <a:gridCol w="711650"/>
                <a:gridCol w="711650"/>
                <a:gridCol w="711650"/>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0.1</a:t>
                      </a:r>
                      <a:endParaRPr sz="1400" u="none" cap="none" strike="noStrike"/>
                    </a:p>
                  </a:txBody>
                  <a:tcPr marT="91425" marB="91425" marR="91425" marL="91425">
                    <a:lnR cap="flat" cmpd="sng" w="9525">
                      <a:solidFill>
                        <a:srgbClr val="000000"/>
                      </a:solidFill>
                      <a:prstDash val="solid"/>
                      <a:round/>
                      <a:headEnd len="sm" w="sm" type="none"/>
                      <a:tailEnd len="sm" w="sm" type="none"/>
                    </a:lnR>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0.4</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a:t>
                      </a:r>
                      <a:endParaRPr sz="1400" u="none" cap="none" strike="noStrike"/>
                    </a:p>
                  </a:txBody>
                  <a:tcPr marT="91425" marB="91425" marR="91425" marL="91425">
                    <a:lnL cap="flat" cmpd="sng" w="9525">
                      <a:solidFill>
                        <a:srgbClr val="000000"/>
                      </a:solidFill>
                      <a:prstDash val="solid"/>
                      <a:round/>
                      <a:headEnd len="sm" w="sm" type="none"/>
                      <a:tailEnd len="sm" w="sm" type="none"/>
                    </a:lnL>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solidFill>
                      <a:schemeClr val="lt1"/>
                    </a:solidFill>
                  </a:tcPr>
                </a:tc>
              </a:tr>
            </a:tbl>
          </a:graphicData>
        </a:graphic>
      </p:graphicFrame>
      <p:sp>
        <p:nvSpPr>
          <p:cNvPr id="863" name="Google Shape;863;g1017b9aabd8_0_190"/>
          <p:cNvSpPr txBox="1"/>
          <p:nvPr/>
        </p:nvSpPr>
        <p:spPr>
          <a:xfrm>
            <a:off x="2545650" y="4134000"/>
            <a:ext cx="765900" cy="323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cdf</a:t>
            </a:r>
            <a:endParaRPr b="0" i="0" sz="900" u="none" cap="none" strike="noStrike">
              <a:solidFill>
                <a:srgbClr val="000000"/>
              </a:solidFill>
              <a:latin typeface="Arial"/>
              <a:ea typeface="Arial"/>
              <a:cs typeface="Arial"/>
              <a:sym typeface="Arial"/>
            </a:endParaRPr>
          </a:p>
        </p:txBody>
      </p:sp>
      <p:cxnSp>
        <p:nvCxnSpPr>
          <p:cNvPr id="864" name="Google Shape;864;g1017b9aabd8_0_190"/>
          <p:cNvCxnSpPr/>
          <p:nvPr/>
        </p:nvCxnSpPr>
        <p:spPr>
          <a:xfrm>
            <a:off x="469625" y="4529025"/>
            <a:ext cx="2837400" cy="0"/>
          </a:xfrm>
          <a:prstGeom prst="straightConnector1">
            <a:avLst/>
          </a:prstGeom>
          <a:noFill/>
          <a:ln cap="flat" cmpd="sng" w="9525">
            <a:solidFill>
              <a:schemeClr val="dk2"/>
            </a:solidFill>
            <a:prstDash val="solid"/>
            <a:round/>
            <a:headEnd len="sm" w="sm" type="none"/>
            <a:tailEnd len="med" w="med" type="triangle"/>
          </a:ln>
        </p:spPr>
      </p:cxnSp>
      <p:graphicFrame>
        <p:nvGraphicFramePr>
          <p:cNvPr id="865" name="Google Shape;865;g1017b9aabd8_0_190"/>
          <p:cNvGraphicFramePr/>
          <p:nvPr/>
        </p:nvGraphicFramePr>
        <p:xfrm>
          <a:off x="3972750" y="3737800"/>
          <a:ext cx="3000000" cy="3000000"/>
        </p:xfrm>
        <a:graphic>
          <a:graphicData uri="http://schemas.openxmlformats.org/drawingml/2006/table">
            <a:tbl>
              <a:tblPr>
                <a:noFill/>
                <a:tableStyleId>{FF0C20FD-F464-46E9-8339-2AB54A9C6CF5}</a:tableStyleId>
              </a:tblPr>
              <a:tblGrid>
                <a:gridCol w="382850"/>
                <a:gridCol w="1189700"/>
                <a:gridCol w="1826400"/>
                <a:gridCol w="382850"/>
              </a:tblGrid>
              <a:tr h="396200">
                <a:tc>
                  <a:txBody>
                    <a:bodyPr/>
                    <a:lstStyle/>
                    <a:p>
                      <a:pPr indent="0" lvl="0" marL="0" marR="0" rtl="0" algn="r">
                        <a:lnSpc>
                          <a:spcPct val="100000"/>
                        </a:lnSpc>
                        <a:spcBef>
                          <a:spcPts val="0"/>
                        </a:spcBef>
                        <a:spcAft>
                          <a:spcPts val="0"/>
                        </a:spcAft>
                        <a:buClr>
                          <a:srgbClr val="000000"/>
                        </a:buClr>
                        <a:buSzPts val="600"/>
                        <a:buFont typeface="Arial"/>
                        <a:buNone/>
                      </a:pPr>
                      <a:r>
                        <a:rPr lang="en" sz="600" u="none" cap="none" strike="noStrike"/>
                        <a:t>0.1</a:t>
                      </a:r>
                      <a:endParaRPr sz="600" u="none" cap="none" strike="noStrike"/>
                    </a:p>
                  </a:txBody>
                  <a:tcPr marT="91425" marB="91425" marR="91425" marL="91425">
                    <a:lnR cap="flat" cmpd="sng" w="9525">
                      <a:solidFill>
                        <a:srgbClr val="666666"/>
                      </a:solidFill>
                      <a:prstDash val="solid"/>
                      <a:round/>
                      <a:headEnd len="sm" w="sm" type="none"/>
                      <a:tailEnd len="sm" w="sm" type="none"/>
                    </a:lnR>
                    <a:solidFill>
                      <a:srgbClr val="434343"/>
                    </a:solidFill>
                  </a:tcPr>
                </a:tc>
                <a:tc>
                  <a:txBody>
                    <a:bodyPr/>
                    <a:lstStyle/>
                    <a:p>
                      <a:pPr indent="0" lvl="0" marL="0" marR="0" rtl="0" algn="r">
                        <a:lnSpc>
                          <a:spcPct val="100000"/>
                        </a:lnSpc>
                        <a:spcBef>
                          <a:spcPts val="0"/>
                        </a:spcBef>
                        <a:spcAft>
                          <a:spcPts val="0"/>
                        </a:spcAft>
                        <a:buClr>
                          <a:srgbClr val="000000"/>
                        </a:buClr>
                        <a:buSzPts val="600"/>
                        <a:buFont typeface="Arial"/>
                        <a:buNone/>
                      </a:pPr>
                      <a:r>
                        <a:rPr lang="en" sz="600" u="none" cap="none" strike="noStrike"/>
                        <a:t>0.4</a:t>
                      </a:r>
                      <a:endParaRPr sz="600" u="none" cap="none" strike="noStrike"/>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66666"/>
                    </a:solidFill>
                  </a:tcPr>
                </a:tc>
                <a:tc>
                  <a:txBody>
                    <a:bodyPr/>
                    <a:lstStyle/>
                    <a:p>
                      <a:pPr indent="0" lvl="0" marL="0" marR="0" rtl="0" algn="r">
                        <a:lnSpc>
                          <a:spcPct val="100000"/>
                        </a:lnSpc>
                        <a:spcBef>
                          <a:spcPts val="0"/>
                        </a:spcBef>
                        <a:spcAft>
                          <a:spcPts val="0"/>
                        </a:spcAft>
                        <a:buClr>
                          <a:srgbClr val="000000"/>
                        </a:buClr>
                        <a:buSzPts val="600"/>
                        <a:buFont typeface="Arial"/>
                        <a:buNone/>
                      </a:pPr>
                      <a:r>
                        <a:rPr lang="en" sz="600" u="none" cap="none" strike="noStrike"/>
                        <a:t>0.9</a:t>
                      </a:r>
                      <a:endParaRPr sz="600" u="none" cap="none" strike="noStrike"/>
                    </a:p>
                  </a:txBody>
                  <a:tcPr marT="91425" marB="91425" marR="91425" marL="91425">
                    <a:lnL cap="flat" cmpd="sng" w="9525">
                      <a:solidFill>
                        <a:srgbClr val="666666"/>
                      </a:solidFill>
                      <a:prstDash val="solid"/>
                      <a:round/>
                      <a:headEnd len="sm" w="sm" type="none"/>
                      <a:tailEnd len="sm" w="sm" type="none"/>
                    </a:lnL>
                    <a:solidFill>
                      <a:srgbClr val="F3F3F3"/>
                    </a:solidFill>
                  </a:tcPr>
                </a:tc>
                <a:tc>
                  <a:txBody>
                    <a:bodyPr/>
                    <a:lstStyle/>
                    <a:p>
                      <a:pPr indent="0" lvl="0" marL="0" marR="0" rtl="0" algn="r">
                        <a:lnSpc>
                          <a:spcPct val="100000"/>
                        </a:lnSpc>
                        <a:spcBef>
                          <a:spcPts val="0"/>
                        </a:spcBef>
                        <a:spcAft>
                          <a:spcPts val="0"/>
                        </a:spcAft>
                        <a:buClr>
                          <a:srgbClr val="000000"/>
                        </a:buClr>
                        <a:buSzPts val="600"/>
                        <a:buFont typeface="Arial"/>
                        <a:buNone/>
                      </a:pPr>
                      <a:r>
                        <a:rPr lang="en" sz="600" u="none" cap="none" strike="noStrike"/>
                        <a:t>1</a:t>
                      </a:r>
                      <a:endParaRPr sz="600" u="none" cap="none" strike="noStrike"/>
                    </a:p>
                  </a:txBody>
                  <a:tcPr marT="91425" marB="91425" marR="91425" marL="91425">
                    <a:solidFill>
                      <a:srgbClr val="434343"/>
                    </a:solidFill>
                  </a:tcPr>
                </a:tc>
              </a:tr>
            </a:tbl>
          </a:graphicData>
        </a:graphic>
      </p:graphicFrame>
      <p:sp>
        <p:nvSpPr>
          <p:cNvPr id="866" name="Google Shape;866;g1017b9aabd8_0_190"/>
          <p:cNvSpPr txBox="1"/>
          <p:nvPr/>
        </p:nvSpPr>
        <p:spPr>
          <a:xfrm>
            <a:off x="6739953" y="4134000"/>
            <a:ext cx="1019100" cy="323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cdf</a:t>
            </a:r>
            <a:endParaRPr b="0" i="0" sz="900" u="none" cap="none" strike="noStrike">
              <a:solidFill>
                <a:srgbClr val="000000"/>
              </a:solidFill>
              <a:latin typeface="Arial"/>
              <a:ea typeface="Arial"/>
              <a:cs typeface="Arial"/>
              <a:sym typeface="Arial"/>
            </a:endParaRPr>
          </a:p>
        </p:txBody>
      </p:sp>
      <p:cxnSp>
        <p:nvCxnSpPr>
          <p:cNvPr id="867" name="Google Shape;867;g1017b9aabd8_0_190"/>
          <p:cNvCxnSpPr/>
          <p:nvPr/>
        </p:nvCxnSpPr>
        <p:spPr>
          <a:xfrm>
            <a:off x="3977350" y="4529025"/>
            <a:ext cx="3775800" cy="0"/>
          </a:xfrm>
          <a:prstGeom prst="straightConnector1">
            <a:avLst/>
          </a:prstGeom>
          <a:noFill/>
          <a:ln cap="flat" cmpd="sng" w="9525">
            <a:solidFill>
              <a:schemeClr val="dk2"/>
            </a:solidFill>
            <a:prstDash val="solid"/>
            <a:round/>
            <a:headEnd len="sm" w="sm" type="none"/>
            <a:tailEnd len="med" w="med" type="triangle"/>
          </a:ln>
        </p:spPr>
      </p:cxnSp>
      <p:sp>
        <p:nvSpPr>
          <p:cNvPr id="868" name="Google Shape;868;g1017b9aabd8_0_190"/>
          <p:cNvSpPr txBox="1"/>
          <p:nvPr/>
        </p:nvSpPr>
        <p:spPr>
          <a:xfrm>
            <a:off x="3896550" y="3436225"/>
            <a:ext cx="353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900" u="none" cap="none" strike="noStrike">
              <a:solidFill>
                <a:srgbClr val="000000"/>
              </a:solidFill>
              <a:latin typeface="Arial"/>
              <a:ea typeface="Arial"/>
              <a:cs typeface="Arial"/>
              <a:sym typeface="Arial"/>
            </a:endParaRPr>
          </a:p>
        </p:txBody>
      </p:sp>
      <p:sp>
        <p:nvSpPr>
          <p:cNvPr id="869" name="Google Shape;869;g1017b9aabd8_0_190"/>
          <p:cNvSpPr txBox="1"/>
          <p:nvPr/>
        </p:nvSpPr>
        <p:spPr>
          <a:xfrm>
            <a:off x="7558050" y="3403800"/>
            <a:ext cx="353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a:t>
            </a:r>
            <a:endParaRPr b="0" i="0" sz="900" u="none" cap="none" strike="noStrike">
              <a:solidFill>
                <a:srgbClr val="000000"/>
              </a:solidFill>
              <a:latin typeface="Arial"/>
              <a:ea typeface="Arial"/>
              <a:cs typeface="Arial"/>
              <a:sym typeface="Arial"/>
            </a:endParaRPr>
          </a:p>
        </p:txBody>
      </p:sp>
      <p:sp>
        <p:nvSpPr>
          <p:cNvPr id="870" name="Google Shape;870;g1017b9aabd8_0_190"/>
          <p:cNvSpPr txBox="1"/>
          <p:nvPr/>
        </p:nvSpPr>
        <p:spPr>
          <a:xfrm>
            <a:off x="5651100" y="3403788"/>
            <a:ext cx="353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0.5</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10185f0c743_0_0"/>
          <p:cNvSpPr txBox="1"/>
          <p:nvPr>
            <p:ph type="title"/>
          </p:nvPr>
        </p:nvSpPr>
        <p:spPr>
          <a:xfrm>
            <a:off x="350725" y="437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Task 7: Environment Light(conceptual)</a:t>
            </a:r>
            <a:endParaRPr>
              <a:latin typeface="Exo"/>
              <a:ea typeface="Exo"/>
              <a:cs typeface="Exo"/>
              <a:sym typeface="Exo"/>
            </a:endParaRPr>
          </a:p>
        </p:txBody>
      </p:sp>
      <p:sp>
        <p:nvSpPr>
          <p:cNvPr id="876" name="Google Shape;876;g10185f0c743_0_0"/>
          <p:cNvSpPr txBox="1"/>
          <p:nvPr/>
        </p:nvSpPr>
        <p:spPr>
          <a:xfrm>
            <a:off x="479550" y="3408300"/>
            <a:ext cx="6482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What happens now if I take a random sample between 0 - 1, and find which index contains that within my cdf?</a:t>
            </a:r>
            <a:endParaRPr b="0" i="0" sz="1400" u="none" cap="none" strike="noStrike">
              <a:solidFill>
                <a:srgbClr val="000000"/>
              </a:solidFill>
              <a:latin typeface="Arial"/>
              <a:ea typeface="Arial"/>
              <a:cs typeface="Arial"/>
              <a:sym typeface="Arial"/>
            </a:endParaRPr>
          </a:p>
        </p:txBody>
      </p:sp>
      <p:graphicFrame>
        <p:nvGraphicFramePr>
          <p:cNvPr id="877" name="Google Shape;877;g10185f0c743_0_0"/>
          <p:cNvGraphicFramePr/>
          <p:nvPr/>
        </p:nvGraphicFramePr>
        <p:xfrm>
          <a:off x="474950" y="1509425"/>
          <a:ext cx="3000000" cy="3000000"/>
        </p:xfrm>
        <a:graphic>
          <a:graphicData uri="http://schemas.openxmlformats.org/drawingml/2006/table">
            <a:tbl>
              <a:tblPr>
                <a:noFill/>
                <a:tableStyleId>{FF0C20FD-F464-46E9-8339-2AB54A9C6CF5}</a:tableStyleId>
              </a:tblPr>
              <a:tblGrid>
                <a:gridCol w="711650"/>
                <a:gridCol w="711650"/>
                <a:gridCol w="711650"/>
                <a:gridCol w="711650"/>
              </a:tblGrid>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0.1</a:t>
                      </a:r>
                      <a:endParaRPr sz="1400" u="none" cap="none" strike="noStrike"/>
                    </a:p>
                  </a:txBody>
                  <a:tcPr marT="91425" marB="91425" marR="91425" marL="91425">
                    <a:lnR cap="flat" cmpd="sng" w="9525">
                      <a:solidFill>
                        <a:srgbClr val="000000"/>
                      </a:solidFill>
                      <a:prstDash val="solid"/>
                      <a:round/>
                      <a:headEnd len="sm" w="sm" type="none"/>
                      <a:tailEnd len="sm" w="sm" type="none"/>
                    </a:lnR>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0.4</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a:t>
                      </a:r>
                      <a:endParaRPr sz="1400" u="none" cap="none" strike="noStrike"/>
                    </a:p>
                  </a:txBody>
                  <a:tcPr marT="91425" marB="91425" marR="91425" marL="91425">
                    <a:lnL cap="flat" cmpd="sng" w="9525">
                      <a:solidFill>
                        <a:srgbClr val="000000"/>
                      </a:solidFill>
                      <a:prstDash val="solid"/>
                      <a:round/>
                      <a:headEnd len="sm" w="sm" type="none"/>
                      <a:tailEnd len="sm" w="sm" type="none"/>
                    </a:lnL>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solidFill>
                      <a:schemeClr val="lt1"/>
                    </a:solidFill>
                  </a:tcPr>
                </a:tc>
              </a:tr>
            </a:tbl>
          </a:graphicData>
        </a:graphic>
      </p:graphicFrame>
      <p:sp>
        <p:nvSpPr>
          <p:cNvPr id="878" name="Google Shape;878;g10185f0c743_0_0"/>
          <p:cNvSpPr txBox="1"/>
          <p:nvPr/>
        </p:nvSpPr>
        <p:spPr>
          <a:xfrm>
            <a:off x="2555575" y="1905625"/>
            <a:ext cx="765900" cy="323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cdf</a:t>
            </a:r>
            <a:endParaRPr b="0" i="0" sz="900" u="none" cap="none" strike="noStrike">
              <a:solidFill>
                <a:srgbClr val="000000"/>
              </a:solidFill>
              <a:latin typeface="Arial"/>
              <a:ea typeface="Arial"/>
              <a:cs typeface="Arial"/>
              <a:sym typeface="Arial"/>
            </a:endParaRPr>
          </a:p>
        </p:txBody>
      </p:sp>
      <p:cxnSp>
        <p:nvCxnSpPr>
          <p:cNvPr id="879" name="Google Shape;879;g10185f0c743_0_0"/>
          <p:cNvCxnSpPr/>
          <p:nvPr/>
        </p:nvCxnSpPr>
        <p:spPr>
          <a:xfrm>
            <a:off x="479550" y="2300650"/>
            <a:ext cx="2837400" cy="0"/>
          </a:xfrm>
          <a:prstGeom prst="straightConnector1">
            <a:avLst/>
          </a:prstGeom>
          <a:noFill/>
          <a:ln cap="flat" cmpd="sng" w="9525">
            <a:solidFill>
              <a:schemeClr val="dk2"/>
            </a:solidFill>
            <a:prstDash val="solid"/>
            <a:round/>
            <a:headEnd len="sm" w="sm" type="none"/>
            <a:tailEnd len="med" w="med" type="triangle"/>
          </a:ln>
        </p:spPr>
      </p:cxnSp>
      <p:graphicFrame>
        <p:nvGraphicFramePr>
          <p:cNvPr id="880" name="Google Shape;880;g10185f0c743_0_0"/>
          <p:cNvGraphicFramePr/>
          <p:nvPr/>
        </p:nvGraphicFramePr>
        <p:xfrm>
          <a:off x="3982675" y="1509425"/>
          <a:ext cx="3000000" cy="3000000"/>
        </p:xfrm>
        <a:graphic>
          <a:graphicData uri="http://schemas.openxmlformats.org/drawingml/2006/table">
            <a:tbl>
              <a:tblPr>
                <a:noFill/>
                <a:tableStyleId>{FF0C20FD-F464-46E9-8339-2AB54A9C6CF5}</a:tableStyleId>
              </a:tblPr>
              <a:tblGrid>
                <a:gridCol w="382850"/>
                <a:gridCol w="1189700"/>
                <a:gridCol w="1826400"/>
                <a:gridCol w="382850"/>
              </a:tblGrid>
              <a:tr h="396200">
                <a:tc>
                  <a:txBody>
                    <a:bodyPr/>
                    <a:lstStyle/>
                    <a:p>
                      <a:pPr indent="0" lvl="0" marL="0" marR="0" rtl="0" algn="r">
                        <a:lnSpc>
                          <a:spcPct val="100000"/>
                        </a:lnSpc>
                        <a:spcBef>
                          <a:spcPts val="0"/>
                        </a:spcBef>
                        <a:spcAft>
                          <a:spcPts val="0"/>
                        </a:spcAft>
                        <a:buClr>
                          <a:srgbClr val="000000"/>
                        </a:buClr>
                        <a:buSzPts val="600"/>
                        <a:buFont typeface="Arial"/>
                        <a:buNone/>
                      </a:pPr>
                      <a:r>
                        <a:rPr lang="en" sz="600" u="none" cap="none" strike="noStrike"/>
                        <a:t>0.1</a:t>
                      </a:r>
                      <a:endParaRPr sz="600" u="none" cap="none" strike="noStrike"/>
                    </a:p>
                  </a:txBody>
                  <a:tcPr marT="91425" marB="91425" marR="91425" marL="91425">
                    <a:lnR cap="flat" cmpd="sng" w="9525">
                      <a:solidFill>
                        <a:srgbClr val="666666"/>
                      </a:solidFill>
                      <a:prstDash val="solid"/>
                      <a:round/>
                      <a:headEnd len="sm" w="sm" type="none"/>
                      <a:tailEnd len="sm" w="sm" type="none"/>
                    </a:lnR>
                    <a:solidFill>
                      <a:srgbClr val="434343"/>
                    </a:solidFill>
                  </a:tcPr>
                </a:tc>
                <a:tc>
                  <a:txBody>
                    <a:bodyPr/>
                    <a:lstStyle/>
                    <a:p>
                      <a:pPr indent="0" lvl="0" marL="0" marR="0" rtl="0" algn="r">
                        <a:lnSpc>
                          <a:spcPct val="100000"/>
                        </a:lnSpc>
                        <a:spcBef>
                          <a:spcPts val="0"/>
                        </a:spcBef>
                        <a:spcAft>
                          <a:spcPts val="0"/>
                        </a:spcAft>
                        <a:buClr>
                          <a:srgbClr val="000000"/>
                        </a:buClr>
                        <a:buSzPts val="600"/>
                        <a:buFont typeface="Arial"/>
                        <a:buNone/>
                      </a:pPr>
                      <a:r>
                        <a:rPr lang="en" sz="600" u="none" cap="none" strike="noStrike"/>
                        <a:t>0.4</a:t>
                      </a:r>
                      <a:endParaRPr sz="600" u="none" cap="none" strike="noStrike"/>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666666"/>
                    </a:solidFill>
                  </a:tcPr>
                </a:tc>
                <a:tc>
                  <a:txBody>
                    <a:bodyPr/>
                    <a:lstStyle/>
                    <a:p>
                      <a:pPr indent="0" lvl="0" marL="0" marR="0" rtl="0" algn="r">
                        <a:lnSpc>
                          <a:spcPct val="100000"/>
                        </a:lnSpc>
                        <a:spcBef>
                          <a:spcPts val="0"/>
                        </a:spcBef>
                        <a:spcAft>
                          <a:spcPts val="0"/>
                        </a:spcAft>
                        <a:buClr>
                          <a:srgbClr val="000000"/>
                        </a:buClr>
                        <a:buSzPts val="600"/>
                        <a:buFont typeface="Arial"/>
                        <a:buNone/>
                      </a:pPr>
                      <a:r>
                        <a:rPr lang="en" sz="600" u="none" cap="none" strike="noStrike"/>
                        <a:t>0.9</a:t>
                      </a:r>
                      <a:endParaRPr sz="600" u="none" cap="none" strike="noStrike"/>
                    </a:p>
                  </a:txBody>
                  <a:tcPr marT="91425" marB="91425" marR="91425" marL="91425">
                    <a:lnL cap="flat" cmpd="sng" w="9525">
                      <a:solidFill>
                        <a:srgbClr val="666666"/>
                      </a:solidFill>
                      <a:prstDash val="solid"/>
                      <a:round/>
                      <a:headEnd len="sm" w="sm" type="none"/>
                      <a:tailEnd len="sm" w="sm" type="none"/>
                    </a:lnL>
                    <a:solidFill>
                      <a:srgbClr val="F3F3F3"/>
                    </a:solidFill>
                  </a:tcPr>
                </a:tc>
                <a:tc>
                  <a:txBody>
                    <a:bodyPr/>
                    <a:lstStyle/>
                    <a:p>
                      <a:pPr indent="0" lvl="0" marL="0" marR="0" rtl="0" algn="r">
                        <a:lnSpc>
                          <a:spcPct val="100000"/>
                        </a:lnSpc>
                        <a:spcBef>
                          <a:spcPts val="0"/>
                        </a:spcBef>
                        <a:spcAft>
                          <a:spcPts val="0"/>
                        </a:spcAft>
                        <a:buClr>
                          <a:srgbClr val="000000"/>
                        </a:buClr>
                        <a:buSzPts val="600"/>
                        <a:buFont typeface="Arial"/>
                        <a:buNone/>
                      </a:pPr>
                      <a:r>
                        <a:rPr lang="en" sz="600" u="none" cap="none" strike="noStrike"/>
                        <a:t>1</a:t>
                      </a:r>
                      <a:endParaRPr sz="600" u="none" cap="none" strike="noStrike"/>
                    </a:p>
                  </a:txBody>
                  <a:tcPr marT="91425" marB="91425" marR="91425" marL="91425">
                    <a:solidFill>
                      <a:srgbClr val="434343"/>
                    </a:solidFill>
                  </a:tcPr>
                </a:tc>
              </a:tr>
            </a:tbl>
          </a:graphicData>
        </a:graphic>
      </p:graphicFrame>
      <p:sp>
        <p:nvSpPr>
          <p:cNvPr id="881" name="Google Shape;881;g10185f0c743_0_0"/>
          <p:cNvSpPr txBox="1"/>
          <p:nvPr/>
        </p:nvSpPr>
        <p:spPr>
          <a:xfrm>
            <a:off x="6749878" y="1905625"/>
            <a:ext cx="1019100" cy="323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cdf</a:t>
            </a:r>
            <a:endParaRPr b="0" i="0" sz="900" u="none" cap="none" strike="noStrike">
              <a:solidFill>
                <a:srgbClr val="000000"/>
              </a:solidFill>
              <a:latin typeface="Arial"/>
              <a:ea typeface="Arial"/>
              <a:cs typeface="Arial"/>
              <a:sym typeface="Arial"/>
            </a:endParaRPr>
          </a:p>
        </p:txBody>
      </p:sp>
      <p:cxnSp>
        <p:nvCxnSpPr>
          <p:cNvPr id="882" name="Google Shape;882;g10185f0c743_0_0"/>
          <p:cNvCxnSpPr/>
          <p:nvPr/>
        </p:nvCxnSpPr>
        <p:spPr>
          <a:xfrm>
            <a:off x="3987275" y="2300650"/>
            <a:ext cx="3775800" cy="0"/>
          </a:xfrm>
          <a:prstGeom prst="straightConnector1">
            <a:avLst/>
          </a:prstGeom>
          <a:noFill/>
          <a:ln cap="flat" cmpd="sng" w="9525">
            <a:solidFill>
              <a:schemeClr val="dk2"/>
            </a:solidFill>
            <a:prstDash val="solid"/>
            <a:round/>
            <a:headEnd len="sm" w="sm" type="none"/>
            <a:tailEnd len="med" w="med" type="triangle"/>
          </a:ln>
        </p:spPr>
      </p:cxnSp>
      <p:sp>
        <p:nvSpPr>
          <p:cNvPr id="883" name="Google Shape;883;g10185f0c743_0_0"/>
          <p:cNvSpPr txBox="1"/>
          <p:nvPr/>
        </p:nvSpPr>
        <p:spPr>
          <a:xfrm>
            <a:off x="3906475" y="1207850"/>
            <a:ext cx="353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a:t>
            </a:r>
            <a:endParaRPr b="0" i="0" sz="900" u="none" cap="none" strike="noStrike">
              <a:solidFill>
                <a:srgbClr val="000000"/>
              </a:solidFill>
              <a:latin typeface="Arial"/>
              <a:ea typeface="Arial"/>
              <a:cs typeface="Arial"/>
              <a:sym typeface="Arial"/>
            </a:endParaRPr>
          </a:p>
        </p:txBody>
      </p:sp>
      <p:sp>
        <p:nvSpPr>
          <p:cNvPr id="884" name="Google Shape;884;g10185f0c743_0_0"/>
          <p:cNvSpPr txBox="1"/>
          <p:nvPr/>
        </p:nvSpPr>
        <p:spPr>
          <a:xfrm>
            <a:off x="7567975" y="1175425"/>
            <a:ext cx="353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1</a:t>
            </a:r>
            <a:endParaRPr b="0" i="0" sz="900" u="none" cap="none" strike="noStrike">
              <a:solidFill>
                <a:srgbClr val="000000"/>
              </a:solidFill>
              <a:latin typeface="Arial"/>
              <a:ea typeface="Arial"/>
              <a:cs typeface="Arial"/>
              <a:sym typeface="Arial"/>
            </a:endParaRPr>
          </a:p>
        </p:txBody>
      </p:sp>
      <p:sp>
        <p:nvSpPr>
          <p:cNvPr id="885" name="Google Shape;885;g10185f0c743_0_0"/>
          <p:cNvSpPr txBox="1"/>
          <p:nvPr/>
        </p:nvSpPr>
        <p:spPr>
          <a:xfrm>
            <a:off x="5661025" y="1175413"/>
            <a:ext cx="353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0.5</a:t>
            </a:r>
            <a:endParaRPr b="0" i="0" sz="900" u="none" cap="none" strike="noStrike">
              <a:solidFill>
                <a:srgbClr val="000000"/>
              </a:solidFill>
              <a:latin typeface="Arial"/>
              <a:ea typeface="Arial"/>
              <a:cs typeface="Arial"/>
              <a:sym typeface="Arial"/>
            </a:endParaRPr>
          </a:p>
        </p:txBody>
      </p:sp>
      <p:cxnSp>
        <p:nvCxnSpPr>
          <p:cNvPr id="886" name="Google Shape;886;g10185f0c743_0_0"/>
          <p:cNvCxnSpPr/>
          <p:nvPr/>
        </p:nvCxnSpPr>
        <p:spPr>
          <a:xfrm rot="10800000">
            <a:off x="4083175" y="2825475"/>
            <a:ext cx="0" cy="346800"/>
          </a:xfrm>
          <a:prstGeom prst="straightConnector1">
            <a:avLst/>
          </a:prstGeom>
          <a:noFill/>
          <a:ln cap="flat" cmpd="sng" w="9525">
            <a:solidFill>
              <a:srgbClr val="980000"/>
            </a:solidFill>
            <a:prstDash val="solid"/>
            <a:round/>
            <a:headEnd len="sm" w="sm" type="none"/>
            <a:tailEnd len="med" w="med" type="triangle"/>
          </a:ln>
        </p:spPr>
      </p:cxnSp>
      <p:cxnSp>
        <p:nvCxnSpPr>
          <p:cNvPr id="887" name="Google Shape;887;g10185f0c743_0_0"/>
          <p:cNvCxnSpPr/>
          <p:nvPr/>
        </p:nvCxnSpPr>
        <p:spPr>
          <a:xfrm rot="10800000">
            <a:off x="4998675" y="2825475"/>
            <a:ext cx="0" cy="346800"/>
          </a:xfrm>
          <a:prstGeom prst="straightConnector1">
            <a:avLst/>
          </a:prstGeom>
          <a:noFill/>
          <a:ln cap="flat" cmpd="sng" w="9525">
            <a:solidFill>
              <a:srgbClr val="980000"/>
            </a:solidFill>
            <a:prstDash val="solid"/>
            <a:round/>
            <a:headEnd len="sm" w="sm" type="none"/>
            <a:tailEnd len="med" w="med" type="triangle"/>
          </a:ln>
        </p:spPr>
      </p:cxnSp>
      <p:cxnSp>
        <p:nvCxnSpPr>
          <p:cNvPr id="888" name="Google Shape;888;g10185f0c743_0_0"/>
          <p:cNvCxnSpPr/>
          <p:nvPr/>
        </p:nvCxnSpPr>
        <p:spPr>
          <a:xfrm rot="10800000">
            <a:off x="5837725" y="2825475"/>
            <a:ext cx="0" cy="346800"/>
          </a:xfrm>
          <a:prstGeom prst="straightConnector1">
            <a:avLst/>
          </a:prstGeom>
          <a:noFill/>
          <a:ln cap="flat" cmpd="sng" w="9525">
            <a:solidFill>
              <a:srgbClr val="980000"/>
            </a:solidFill>
            <a:prstDash val="solid"/>
            <a:round/>
            <a:headEnd len="sm" w="sm" type="none"/>
            <a:tailEnd len="med" w="med" type="triangle"/>
          </a:ln>
        </p:spPr>
      </p:cxnSp>
      <p:cxnSp>
        <p:nvCxnSpPr>
          <p:cNvPr id="889" name="Google Shape;889;g10185f0c743_0_0"/>
          <p:cNvCxnSpPr/>
          <p:nvPr/>
        </p:nvCxnSpPr>
        <p:spPr>
          <a:xfrm rot="10800000">
            <a:off x="6961950" y="2825475"/>
            <a:ext cx="0" cy="346800"/>
          </a:xfrm>
          <a:prstGeom prst="straightConnector1">
            <a:avLst/>
          </a:prstGeom>
          <a:noFill/>
          <a:ln cap="flat" cmpd="sng" w="9525">
            <a:solidFill>
              <a:srgbClr val="980000"/>
            </a:solidFill>
            <a:prstDash val="solid"/>
            <a:round/>
            <a:headEnd len="sm" w="sm" type="none"/>
            <a:tailEnd len="med" w="med" type="triangle"/>
          </a:ln>
        </p:spPr>
      </p:cxnSp>
      <p:cxnSp>
        <p:nvCxnSpPr>
          <p:cNvPr id="890" name="Google Shape;890;g10185f0c743_0_0"/>
          <p:cNvCxnSpPr/>
          <p:nvPr/>
        </p:nvCxnSpPr>
        <p:spPr>
          <a:xfrm rot="10800000">
            <a:off x="6014425" y="2825475"/>
            <a:ext cx="0" cy="346800"/>
          </a:xfrm>
          <a:prstGeom prst="straightConnector1">
            <a:avLst/>
          </a:prstGeom>
          <a:noFill/>
          <a:ln cap="flat" cmpd="sng" w="9525">
            <a:solidFill>
              <a:srgbClr val="980000"/>
            </a:solidFill>
            <a:prstDash val="solid"/>
            <a:round/>
            <a:headEnd len="sm" w="sm" type="none"/>
            <a:tailEnd len="med" w="med" type="triangle"/>
          </a:ln>
        </p:spPr>
      </p:cxnSp>
      <p:cxnSp>
        <p:nvCxnSpPr>
          <p:cNvPr id="891" name="Google Shape;891;g10185f0c743_0_0"/>
          <p:cNvCxnSpPr/>
          <p:nvPr/>
        </p:nvCxnSpPr>
        <p:spPr>
          <a:xfrm rot="10800000">
            <a:off x="7620075" y="2825475"/>
            <a:ext cx="0" cy="346800"/>
          </a:xfrm>
          <a:prstGeom prst="straightConnector1">
            <a:avLst/>
          </a:prstGeom>
          <a:noFill/>
          <a:ln cap="flat" cmpd="sng" w="9525">
            <a:solidFill>
              <a:srgbClr val="980000"/>
            </a:solidFill>
            <a:prstDash val="solid"/>
            <a:round/>
            <a:headEnd len="sm" w="sm" type="none"/>
            <a:tailEnd len="med" w="med" type="triangle"/>
          </a:ln>
        </p:spPr>
      </p:cxnSp>
      <p:cxnSp>
        <p:nvCxnSpPr>
          <p:cNvPr id="892" name="Google Shape;892;g10185f0c743_0_0"/>
          <p:cNvCxnSpPr/>
          <p:nvPr/>
        </p:nvCxnSpPr>
        <p:spPr>
          <a:xfrm rot="10800000">
            <a:off x="4259875" y="2825475"/>
            <a:ext cx="0" cy="346800"/>
          </a:xfrm>
          <a:prstGeom prst="straightConnector1">
            <a:avLst/>
          </a:prstGeom>
          <a:noFill/>
          <a:ln cap="flat" cmpd="sng" w="9525">
            <a:solidFill>
              <a:srgbClr val="980000"/>
            </a:solidFill>
            <a:prstDash val="solid"/>
            <a:round/>
            <a:headEnd len="sm" w="sm" type="none"/>
            <a:tailEnd len="med" w="med" type="triangle"/>
          </a:ln>
        </p:spPr>
      </p:cxnSp>
      <p:sp>
        <p:nvSpPr>
          <p:cNvPr id="893" name="Google Shape;893;g10185f0c743_0_0"/>
          <p:cNvSpPr txBox="1"/>
          <p:nvPr/>
        </p:nvSpPr>
        <p:spPr>
          <a:xfrm>
            <a:off x="479550" y="4092125"/>
            <a:ext cx="7240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You’re more likely to sample the points with higher luminosity! Which is what we want in importance sampling. From here you can find the index of the element you sampled, and retrieve its pdf &amp; luminance values. </a:t>
            </a:r>
            <a:endParaRPr b="0" i="0" sz="1400" u="none" cap="none" strike="noStrike">
              <a:solidFill>
                <a:srgbClr val="000000"/>
              </a:solidFill>
              <a:latin typeface="Arial"/>
              <a:ea typeface="Arial"/>
              <a:cs typeface="Arial"/>
              <a:sym typeface="Arial"/>
            </a:endParaRPr>
          </a:p>
        </p:txBody>
      </p:sp>
      <p:sp>
        <p:nvSpPr>
          <p:cNvPr id="894" name="Google Shape;894;g10185f0c743_0_0"/>
          <p:cNvSpPr/>
          <p:nvPr/>
        </p:nvSpPr>
        <p:spPr>
          <a:xfrm>
            <a:off x="5574625" y="1513975"/>
            <a:ext cx="1806900" cy="1753500"/>
          </a:xfrm>
          <a:prstGeom prst="rect">
            <a:avLst/>
          </a:prstGeom>
          <a:solidFill>
            <a:srgbClr val="C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39"/>
          <p:cNvSpPr txBox="1"/>
          <p:nvPr>
            <p:ph idx="1" type="body"/>
          </p:nvPr>
        </p:nvSpPr>
        <p:spPr>
          <a:xfrm>
            <a:off x="3323850" y="387425"/>
            <a:ext cx="24963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Make a pretty Image!</a:t>
            </a:r>
            <a:endParaRPr b="1" sz="1600">
              <a:latin typeface="Helvetica Neue"/>
              <a:ea typeface="Helvetica Neue"/>
              <a:cs typeface="Helvetica Neue"/>
              <a:sym typeface="Helvetica Neue"/>
            </a:endParaRPr>
          </a:p>
        </p:txBody>
      </p:sp>
      <p:pic>
        <p:nvPicPr>
          <p:cNvPr id="900" name="Google Shape;900;p39"/>
          <p:cNvPicPr preferRelativeResize="0"/>
          <p:nvPr/>
        </p:nvPicPr>
        <p:blipFill rotWithShape="1">
          <a:blip r:embed="rId3">
            <a:alphaModFix/>
          </a:blip>
          <a:srcRect b="0" l="0" r="0" t="0"/>
          <a:stretch/>
        </p:blipFill>
        <p:spPr>
          <a:xfrm>
            <a:off x="2069775" y="1174599"/>
            <a:ext cx="5004450" cy="3336300"/>
          </a:xfrm>
          <a:prstGeom prst="rect">
            <a:avLst/>
          </a:prstGeom>
          <a:noFill/>
          <a:ln>
            <a:noFill/>
          </a:ln>
        </p:spPr>
      </p:pic>
      <p:pic>
        <p:nvPicPr>
          <p:cNvPr id="901" name="Google Shape;901;p39"/>
          <p:cNvPicPr preferRelativeResize="0"/>
          <p:nvPr/>
        </p:nvPicPr>
        <p:blipFill rotWithShape="1">
          <a:blip r:embed="rId4">
            <a:alphaModFix/>
          </a:blip>
          <a:srcRect b="0" l="0" r="0" t="0"/>
          <a:stretch/>
        </p:blipFill>
        <p:spPr>
          <a:xfrm>
            <a:off x="3323850" y="1704571"/>
            <a:ext cx="2582125" cy="238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40"/>
          <p:cNvSpPr txBox="1"/>
          <p:nvPr>
            <p:ph idx="1" type="body"/>
          </p:nvPr>
        </p:nvSpPr>
        <p:spPr>
          <a:xfrm>
            <a:off x="3323850" y="387425"/>
            <a:ext cx="24963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Make a pretty Image!</a:t>
            </a:r>
            <a:endParaRPr b="1" sz="1600">
              <a:latin typeface="Helvetica Neue"/>
              <a:ea typeface="Helvetica Neue"/>
              <a:cs typeface="Helvetica Neue"/>
              <a:sym typeface="Helvetica Neue"/>
            </a:endParaRPr>
          </a:p>
        </p:txBody>
      </p:sp>
      <p:pic>
        <p:nvPicPr>
          <p:cNvPr id="907" name="Google Shape;907;p40"/>
          <p:cNvPicPr preferRelativeResize="0"/>
          <p:nvPr/>
        </p:nvPicPr>
        <p:blipFill rotWithShape="1">
          <a:blip r:embed="rId3">
            <a:alphaModFix/>
          </a:blip>
          <a:srcRect b="0" l="0" r="0" t="0"/>
          <a:stretch/>
        </p:blipFill>
        <p:spPr>
          <a:xfrm>
            <a:off x="1017323" y="962650"/>
            <a:ext cx="3500469" cy="3970376"/>
          </a:xfrm>
          <a:prstGeom prst="rect">
            <a:avLst/>
          </a:prstGeom>
          <a:noFill/>
          <a:ln>
            <a:noFill/>
          </a:ln>
        </p:spPr>
      </p:pic>
      <p:pic>
        <p:nvPicPr>
          <p:cNvPr id="908" name="Google Shape;908;p40"/>
          <p:cNvPicPr preferRelativeResize="0"/>
          <p:nvPr/>
        </p:nvPicPr>
        <p:blipFill rotWithShape="1">
          <a:blip r:embed="rId4">
            <a:alphaModFix/>
          </a:blip>
          <a:srcRect b="0" l="0" r="0" t="0"/>
          <a:stretch/>
        </p:blipFill>
        <p:spPr>
          <a:xfrm>
            <a:off x="4517800" y="993265"/>
            <a:ext cx="4392549" cy="3909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1"/>
          <p:cNvSpPr txBox="1"/>
          <p:nvPr>
            <p:ph idx="1" type="body"/>
          </p:nvPr>
        </p:nvSpPr>
        <p:spPr>
          <a:xfrm>
            <a:off x="3323850" y="387425"/>
            <a:ext cx="2496300" cy="4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 sz="1600">
                <a:latin typeface="Helvetica Neue"/>
                <a:ea typeface="Helvetica Neue"/>
                <a:cs typeface="Helvetica Neue"/>
                <a:sym typeface="Helvetica Neue"/>
              </a:rPr>
              <a:t>Make a pretty Image!</a:t>
            </a:r>
            <a:endParaRPr b="1" sz="1600">
              <a:latin typeface="Helvetica Neue"/>
              <a:ea typeface="Helvetica Neue"/>
              <a:cs typeface="Helvetica Neue"/>
              <a:sym typeface="Helvetica Neue"/>
            </a:endParaRPr>
          </a:p>
        </p:txBody>
      </p:sp>
      <p:pic>
        <p:nvPicPr>
          <p:cNvPr id="914" name="Google Shape;914;p41"/>
          <p:cNvPicPr preferRelativeResize="0"/>
          <p:nvPr/>
        </p:nvPicPr>
        <p:blipFill rotWithShape="1">
          <a:blip r:embed="rId3">
            <a:alphaModFix/>
          </a:blip>
          <a:srcRect b="0" l="0" r="0" t="0"/>
          <a:stretch/>
        </p:blipFill>
        <p:spPr>
          <a:xfrm>
            <a:off x="1017323" y="962650"/>
            <a:ext cx="3500469" cy="3970376"/>
          </a:xfrm>
          <a:prstGeom prst="rect">
            <a:avLst/>
          </a:prstGeom>
          <a:noFill/>
          <a:ln>
            <a:noFill/>
          </a:ln>
        </p:spPr>
      </p:pic>
      <p:pic>
        <p:nvPicPr>
          <p:cNvPr id="915" name="Google Shape;915;p41"/>
          <p:cNvPicPr preferRelativeResize="0"/>
          <p:nvPr/>
        </p:nvPicPr>
        <p:blipFill rotWithShape="1">
          <a:blip r:embed="rId4">
            <a:alphaModFix/>
          </a:blip>
          <a:srcRect b="0" l="0" r="0" t="0"/>
          <a:stretch/>
        </p:blipFill>
        <p:spPr>
          <a:xfrm>
            <a:off x="4517800" y="993265"/>
            <a:ext cx="4392549" cy="3909150"/>
          </a:xfrm>
          <a:prstGeom prst="rect">
            <a:avLst/>
          </a:prstGeom>
          <a:noFill/>
          <a:ln>
            <a:noFill/>
          </a:ln>
        </p:spPr>
      </p:pic>
      <p:sp>
        <p:nvSpPr>
          <p:cNvPr id="916" name="Google Shape;916;p41"/>
          <p:cNvSpPr/>
          <p:nvPr/>
        </p:nvSpPr>
        <p:spPr>
          <a:xfrm>
            <a:off x="2249475" y="2842150"/>
            <a:ext cx="1922100" cy="1828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1"/>
          <p:cNvSpPr/>
          <p:nvPr/>
        </p:nvSpPr>
        <p:spPr>
          <a:xfrm>
            <a:off x="5820150" y="2842150"/>
            <a:ext cx="2561100" cy="1735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1"/>
          <p:cNvSpPr/>
          <p:nvPr/>
        </p:nvSpPr>
        <p:spPr>
          <a:xfrm>
            <a:off x="1657875" y="680300"/>
            <a:ext cx="3105300" cy="2561100"/>
          </a:xfrm>
          <a:prstGeom prst="mathMultiply">
            <a:avLst>
              <a:gd fmla="val 8332"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1"/>
          <p:cNvSpPr/>
          <p:nvPr/>
        </p:nvSpPr>
        <p:spPr>
          <a:xfrm>
            <a:off x="5391675" y="756500"/>
            <a:ext cx="3105300" cy="2561100"/>
          </a:xfrm>
          <a:prstGeom prst="mathMultiply">
            <a:avLst>
              <a:gd fmla="val 8332"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42"/>
          <p:cNvSpPr txBox="1"/>
          <p:nvPr>
            <p:ph type="title"/>
          </p:nvPr>
        </p:nvSpPr>
        <p:spPr>
          <a:xfrm>
            <a:off x="311700" y="445025"/>
            <a:ext cx="235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Ray Lifecycle</a:t>
            </a:r>
            <a:endParaRPr>
              <a:latin typeface="Exo"/>
              <a:ea typeface="Exo"/>
              <a:cs typeface="Exo"/>
              <a:sym typeface="Exo"/>
            </a:endParaRPr>
          </a:p>
        </p:txBody>
      </p:sp>
      <p:sp>
        <p:nvSpPr>
          <p:cNvPr id="925" name="Google Shape;925;p42"/>
          <p:cNvSpPr/>
          <p:nvPr/>
        </p:nvSpPr>
        <p:spPr>
          <a:xfrm>
            <a:off x="1560250" y="1349738"/>
            <a:ext cx="947700" cy="611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Camera</a:t>
            </a:r>
            <a:endParaRPr b="0" i="0" sz="1400" u="none" cap="none" strike="noStrike">
              <a:solidFill>
                <a:srgbClr val="000000"/>
              </a:solidFill>
              <a:latin typeface="Arial"/>
              <a:ea typeface="Arial"/>
              <a:cs typeface="Arial"/>
              <a:sym typeface="Arial"/>
            </a:endParaRPr>
          </a:p>
        </p:txBody>
      </p:sp>
      <p:sp>
        <p:nvSpPr>
          <p:cNvPr id="926" name="Google Shape;926;p42"/>
          <p:cNvSpPr/>
          <p:nvPr/>
        </p:nvSpPr>
        <p:spPr>
          <a:xfrm rot="5400000">
            <a:off x="2668200" y="1686925"/>
            <a:ext cx="17892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2"/>
          <p:cNvSpPr/>
          <p:nvPr/>
        </p:nvSpPr>
        <p:spPr>
          <a:xfrm>
            <a:off x="2567250" y="1571825"/>
            <a:ext cx="393000" cy="2034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42"/>
          <p:cNvSpPr/>
          <p:nvPr/>
        </p:nvSpPr>
        <p:spPr>
          <a:xfrm>
            <a:off x="6665075" y="18679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Spheres</a:t>
            </a:r>
            <a:endParaRPr b="0" i="0" sz="1400" u="none" cap="none" strike="noStrike">
              <a:solidFill>
                <a:srgbClr val="000000"/>
              </a:solidFill>
              <a:latin typeface="Arial"/>
              <a:ea typeface="Arial"/>
              <a:cs typeface="Arial"/>
              <a:sym typeface="Arial"/>
            </a:endParaRPr>
          </a:p>
        </p:txBody>
      </p:sp>
      <p:sp>
        <p:nvSpPr>
          <p:cNvPr id="929" name="Google Shape;929;p42"/>
          <p:cNvSpPr/>
          <p:nvPr/>
        </p:nvSpPr>
        <p:spPr>
          <a:xfrm>
            <a:off x="4854325" y="1622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BVH</a:t>
            </a:r>
            <a:endParaRPr b="0" i="0" sz="1400" u="none" cap="none" strike="noStrike">
              <a:solidFill>
                <a:srgbClr val="000000"/>
              </a:solidFill>
              <a:latin typeface="Arial"/>
              <a:ea typeface="Arial"/>
              <a:cs typeface="Arial"/>
              <a:sym typeface="Arial"/>
            </a:endParaRPr>
          </a:p>
        </p:txBody>
      </p:sp>
      <p:sp>
        <p:nvSpPr>
          <p:cNvPr id="930" name="Google Shape;930;p42"/>
          <p:cNvSpPr/>
          <p:nvPr/>
        </p:nvSpPr>
        <p:spPr>
          <a:xfrm>
            <a:off x="4146163" y="1808750"/>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2"/>
          <p:cNvSpPr/>
          <p:nvPr/>
        </p:nvSpPr>
        <p:spPr>
          <a:xfrm>
            <a:off x="5131675" y="1251000"/>
            <a:ext cx="393000" cy="287700"/>
          </a:xfrm>
          <a:prstGeom prst="curvedDown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2"/>
          <p:cNvSpPr/>
          <p:nvPr/>
        </p:nvSpPr>
        <p:spPr>
          <a:xfrm rot="-918429">
            <a:off x="5831475" y="1562570"/>
            <a:ext cx="695472" cy="217467"/>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2"/>
          <p:cNvSpPr/>
          <p:nvPr/>
        </p:nvSpPr>
        <p:spPr>
          <a:xfrm rot="557013">
            <a:off x="5847690" y="2015912"/>
            <a:ext cx="695510" cy="217305"/>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2"/>
          <p:cNvSpPr/>
          <p:nvPr/>
        </p:nvSpPr>
        <p:spPr>
          <a:xfrm>
            <a:off x="6665075" y="1163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Triangles</a:t>
            </a:r>
            <a:endParaRPr b="0" i="0" sz="1400" u="none" cap="none" strike="noStrike">
              <a:solidFill>
                <a:srgbClr val="000000"/>
              </a:solidFill>
              <a:latin typeface="Arial"/>
              <a:ea typeface="Arial"/>
              <a:cs typeface="Arial"/>
              <a:sym typeface="Arial"/>
            </a:endParaRPr>
          </a:p>
        </p:txBody>
      </p:sp>
      <p:sp>
        <p:nvSpPr>
          <p:cNvPr id="935" name="Google Shape;935;p42"/>
          <p:cNvSpPr/>
          <p:nvPr/>
        </p:nvSpPr>
        <p:spPr>
          <a:xfrm rot="-1128322">
            <a:off x="4146127" y="2317591"/>
            <a:ext cx="630982" cy="203498"/>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2"/>
          <p:cNvSpPr/>
          <p:nvPr/>
        </p:nvSpPr>
        <p:spPr>
          <a:xfrm>
            <a:off x="6668700" y="37870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BSDF</a:t>
            </a:r>
            <a:endParaRPr b="0" i="0" sz="1400" u="none" cap="none" strike="noStrike">
              <a:solidFill>
                <a:srgbClr val="000000"/>
              </a:solidFill>
              <a:latin typeface="Arial"/>
              <a:ea typeface="Arial"/>
              <a:cs typeface="Arial"/>
              <a:sym typeface="Arial"/>
            </a:endParaRPr>
          </a:p>
        </p:txBody>
      </p:sp>
      <p:sp>
        <p:nvSpPr>
          <p:cNvPr id="937" name="Google Shape;937;p42"/>
          <p:cNvSpPr/>
          <p:nvPr/>
        </p:nvSpPr>
        <p:spPr>
          <a:xfrm flipH="1" rot="-2156496">
            <a:off x="2424896" y="2845610"/>
            <a:ext cx="677729" cy="491462"/>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Miss</a:t>
            </a:r>
            <a:endParaRPr b="0" i="0" sz="1400" u="none" cap="none" strike="noStrike">
              <a:solidFill>
                <a:srgbClr val="000000"/>
              </a:solidFill>
              <a:latin typeface="Arial"/>
              <a:ea typeface="Arial"/>
              <a:cs typeface="Arial"/>
              <a:sym typeface="Arial"/>
            </a:endParaRPr>
          </a:p>
        </p:txBody>
      </p:sp>
      <p:sp>
        <p:nvSpPr>
          <p:cNvPr id="938" name="Google Shape;938;p42"/>
          <p:cNvSpPr/>
          <p:nvPr/>
        </p:nvSpPr>
        <p:spPr>
          <a:xfrm>
            <a:off x="1218250" y="29281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939" name="Google Shape;939;p42"/>
          <p:cNvSpPr txBox="1"/>
          <p:nvPr/>
        </p:nvSpPr>
        <p:spPr>
          <a:xfrm>
            <a:off x="4068900" y="12315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Intersect Scene</a:t>
            </a:r>
            <a:endParaRPr b="0" i="0" sz="1400" u="none" cap="none" strike="noStrike">
              <a:solidFill>
                <a:srgbClr val="000000"/>
              </a:solidFill>
              <a:latin typeface="Arial"/>
              <a:ea typeface="Arial"/>
              <a:cs typeface="Arial"/>
              <a:sym typeface="Arial"/>
            </a:endParaRPr>
          </a:p>
        </p:txBody>
      </p:sp>
      <p:sp>
        <p:nvSpPr>
          <p:cNvPr id="940" name="Google Shape;940;p42"/>
          <p:cNvSpPr txBox="1"/>
          <p:nvPr/>
        </p:nvSpPr>
        <p:spPr>
          <a:xfrm>
            <a:off x="4335175" y="23984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Shadow rays</a:t>
            </a:r>
            <a:endParaRPr b="0" i="0" sz="1400" u="none" cap="none" strike="noStrike">
              <a:solidFill>
                <a:srgbClr val="000000"/>
              </a:solidFill>
              <a:latin typeface="Arial"/>
              <a:ea typeface="Arial"/>
              <a:cs typeface="Arial"/>
              <a:sym typeface="Arial"/>
            </a:endParaRPr>
          </a:p>
        </p:txBody>
      </p:sp>
      <p:sp>
        <p:nvSpPr>
          <p:cNvPr id="941" name="Google Shape;941;p42"/>
          <p:cNvSpPr txBox="1"/>
          <p:nvPr/>
        </p:nvSpPr>
        <p:spPr>
          <a:xfrm>
            <a:off x="3058263" y="180875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Pathtracer</a:t>
            </a:r>
            <a:endParaRPr b="0" i="0" sz="1400" u="none" cap="none" strike="noStrike">
              <a:solidFill>
                <a:srgbClr val="000000"/>
              </a:solidFill>
              <a:latin typeface="Arial"/>
              <a:ea typeface="Arial"/>
              <a:cs typeface="Arial"/>
              <a:sym typeface="Arial"/>
            </a:endParaRPr>
          </a:p>
        </p:txBody>
      </p:sp>
      <p:sp>
        <p:nvSpPr>
          <p:cNvPr id="942" name="Google Shape;942;p42"/>
          <p:cNvSpPr/>
          <p:nvPr/>
        </p:nvSpPr>
        <p:spPr>
          <a:xfrm rot="1668773">
            <a:off x="4039838" y="2845557"/>
            <a:ext cx="677689" cy="491563"/>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Hit</a:t>
            </a:r>
            <a:endParaRPr b="0" i="0" sz="1400" u="none" cap="none" strike="noStrike">
              <a:solidFill>
                <a:srgbClr val="000000"/>
              </a:solidFill>
              <a:latin typeface="Arial"/>
              <a:ea typeface="Arial"/>
              <a:cs typeface="Arial"/>
              <a:sym typeface="Arial"/>
            </a:endParaRPr>
          </a:p>
        </p:txBody>
      </p:sp>
      <p:sp>
        <p:nvSpPr>
          <p:cNvPr id="943" name="Google Shape;943;p42"/>
          <p:cNvSpPr/>
          <p:nvPr/>
        </p:nvSpPr>
        <p:spPr>
          <a:xfrm rot="5400000">
            <a:off x="4655425" y="3164375"/>
            <a:ext cx="14100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2"/>
          <p:cNvSpPr txBox="1"/>
          <p:nvPr/>
        </p:nvSpPr>
        <p:spPr>
          <a:xfrm>
            <a:off x="4950913" y="338960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Estimate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Lighting</a:t>
            </a:r>
            <a:endParaRPr b="0" i="0" sz="1400" u="none" cap="none" strike="noStrike">
              <a:solidFill>
                <a:srgbClr val="000000"/>
              </a:solidFill>
              <a:latin typeface="Arial"/>
              <a:ea typeface="Arial"/>
              <a:cs typeface="Arial"/>
              <a:sym typeface="Arial"/>
            </a:endParaRPr>
          </a:p>
        </p:txBody>
      </p:sp>
      <p:sp>
        <p:nvSpPr>
          <p:cNvPr id="945" name="Google Shape;945;p42"/>
          <p:cNvSpPr/>
          <p:nvPr/>
        </p:nvSpPr>
        <p:spPr>
          <a:xfrm flipH="1">
            <a:off x="5957475" y="3208363"/>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2"/>
          <p:cNvSpPr/>
          <p:nvPr/>
        </p:nvSpPr>
        <p:spPr>
          <a:xfrm>
            <a:off x="6679350" y="30043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947" name="Google Shape;947;p42"/>
          <p:cNvSpPr/>
          <p:nvPr/>
        </p:nvSpPr>
        <p:spPr>
          <a:xfrm flipH="1" rot="1474443">
            <a:off x="3616731" y="3394961"/>
            <a:ext cx="1104435" cy="491475"/>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Recurse</a:t>
            </a:r>
            <a:endParaRPr b="0" i="0" sz="1400" u="none" cap="none" strike="noStrike">
              <a:solidFill>
                <a:srgbClr val="000000"/>
              </a:solidFill>
              <a:latin typeface="Arial"/>
              <a:ea typeface="Arial"/>
              <a:cs typeface="Arial"/>
              <a:sym typeface="Arial"/>
            </a:endParaRPr>
          </a:p>
        </p:txBody>
      </p:sp>
      <p:sp>
        <p:nvSpPr>
          <p:cNvPr id="948" name="Google Shape;948;p42"/>
          <p:cNvSpPr txBox="1"/>
          <p:nvPr/>
        </p:nvSpPr>
        <p:spPr>
          <a:xfrm>
            <a:off x="3745825" y="3855975"/>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New ray</a:t>
            </a:r>
            <a:endParaRPr b="0" i="0" sz="1400" u="none" cap="none" strike="noStrike">
              <a:solidFill>
                <a:srgbClr val="000000"/>
              </a:solidFill>
              <a:latin typeface="Arial"/>
              <a:ea typeface="Arial"/>
              <a:cs typeface="Arial"/>
              <a:sym typeface="Arial"/>
            </a:endParaRPr>
          </a:p>
        </p:txBody>
      </p:sp>
      <p:sp>
        <p:nvSpPr>
          <p:cNvPr id="949" name="Google Shape;949;p42"/>
          <p:cNvSpPr/>
          <p:nvPr/>
        </p:nvSpPr>
        <p:spPr>
          <a:xfrm rot="4449">
            <a:off x="5919915" y="3965022"/>
            <a:ext cx="695401" cy="217200"/>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42"/>
          <p:cNvSpPr txBox="1"/>
          <p:nvPr/>
        </p:nvSpPr>
        <p:spPr>
          <a:xfrm>
            <a:off x="1063350" y="2081649"/>
            <a:ext cx="1811700" cy="363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595959"/>
                </a:solidFill>
                <a:latin typeface="Helvetica Neue"/>
                <a:ea typeface="Helvetica Neue"/>
                <a:cs typeface="Helvetica Neue"/>
                <a:sym typeface="Helvetica Neue"/>
              </a:rPr>
              <a:t>Task 1</a:t>
            </a:r>
            <a:r>
              <a:rPr b="0" i="0" lang="en" sz="1300" u="none" cap="none" strike="noStrike">
                <a:solidFill>
                  <a:srgbClr val="595959"/>
                </a:solidFill>
                <a:latin typeface="Helvetica Neue"/>
                <a:ea typeface="Helvetica Neue"/>
                <a:cs typeface="Helvetica Neue"/>
                <a:sym typeface="Helvetica Neue"/>
              </a:rPr>
              <a:t>: </a:t>
            </a:r>
            <a:r>
              <a:rPr b="1" i="0" lang="en" sz="1000" u="none" cap="none" strike="noStrike">
                <a:solidFill>
                  <a:srgbClr val="595959"/>
                </a:solidFill>
                <a:latin typeface="Fira Code"/>
                <a:ea typeface="Fira Code"/>
                <a:cs typeface="Fira Code"/>
                <a:sym typeface="Fira Code"/>
              </a:rPr>
              <a:t>generate rays</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rgbClr val="595959"/>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43"/>
          <p:cNvSpPr txBox="1"/>
          <p:nvPr>
            <p:ph type="title"/>
          </p:nvPr>
        </p:nvSpPr>
        <p:spPr>
          <a:xfrm>
            <a:off x="311700" y="445025"/>
            <a:ext cx="235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Ray Lifecycle</a:t>
            </a:r>
            <a:endParaRPr>
              <a:latin typeface="Exo"/>
              <a:ea typeface="Exo"/>
              <a:cs typeface="Exo"/>
              <a:sym typeface="Exo"/>
            </a:endParaRPr>
          </a:p>
        </p:txBody>
      </p:sp>
      <p:sp>
        <p:nvSpPr>
          <p:cNvPr id="956" name="Google Shape;956;p43"/>
          <p:cNvSpPr/>
          <p:nvPr/>
        </p:nvSpPr>
        <p:spPr>
          <a:xfrm>
            <a:off x="1560250" y="13497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Camera</a:t>
            </a:r>
            <a:endParaRPr b="0" i="0" sz="1400" u="none" cap="none" strike="noStrike">
              <a:solidFill>
                <a:srgbClr val="000000"/>
              </a:solidFill>
              <a:latin typeface="Arial"/>
              <a:ea typeface="Arial"/>
              <a:cs typeface="Arial"/>
              <a:sym typeface="Arial"/>
            </a:endParaRPr>
          </a:p>
        </p:txBody>
      </p:sp>
      <p:sp>
        <p:nvSpPr>
          <p:cNvPr id="957" name="Google Shape;957;p43"/>
          <p:cNvSpPr/>
          <p:nvPr/>
        </p:nvSpPr>
        <p:spPr>
          <a:xfrm rot="5400000">
            <a:off x="2668200" y="1686925"/>
            <a:ext cx="17892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3"/>
          <p:cNvSpPr/>
          <p:nvPr/>
        </p:nvSpPr>
        <p:spPr>
          <a:xfrm>
            <a:off x="2567250" y="1571825"/>
            <a:ext cx="3930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3"/>
          <p:cNvSpPr/>
          <p:nvPr/>
        </p:nvSpPr>
        <p:spPr>
          <a:xfrm>
            <a:off x="6665075" y="1867938"/>
            <a:ext cx="947700" cy="611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Spheres</a:t>
            </a:r>
            <a:endParaRPr b="0" i="0" sz="1400" u="none" cap="none" strike="noStrike">
              <a:solidFill>
                <a:srgbClr val="000000"/>
              </a:solidFill>
              <a:latin typeface="Arial"/>
              <a:ea typeface="Arial"/>
              <a:cs typeface="Arial"/>
              <a:sym typeface="Arial"/>
            </a:endParaRPr>
          </a:p>
        </p:txBody>
      </p:sp>
      <p:sp>
        <p:nvSpPr>
          <p:cNvPr id="960" name="Google Shape;960;p43"/>
          <p:cNvSpPr/>
          <p:nvPr/>
        </p:nvSpPr>
        <p:spPr>
          <a:xfrm>
            <a:off x="4854325" y="1622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BVH</a:t>
            </a:r>
            <a:endParaRPr b="0" i="0" sz="1400" u="none" cap="none" strike="noStrike">
              <a:solidFill>
                <a:srgbClr val="000000"/>
              </a:solidFill>
              <a:latin typeface="Arial"/>
              <a:ea typeface="Arial"/>
              <a:cs typeface="Arial"/>
              <a:sym typeface="Arial"/>
            </a:endParaRPr>
          </a:p>
        </p:txBody>
      </p:sp>
      <p:sp>
        <p:nvSpPr>
          <p:cNvPr id="961" name="Google Shape;961;p43"/>
          <p:cNvSpPr/>
          <p:nvPr/>
        </p:nvSpPr>
        <p:spPr>
          <a:xfrm>
            <a:off x="4146163" y="1808750"/>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3"/>
          <p:cNvSpPr/>
          <p:nvPr/>
        </p:nvSpPr>
        <p:spPr>
          <a:xfrm>
            <a:off x="5131675" y="1251000"/>
            <a:ext cx="393000" cy="287700"/>
          </a:xfrm>
          <a:prstGeom prst="curvedDown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43"/>
          <p:cNvSpPr/>
          <p:nvPr/>
        </p:nvSpPr>
        <p:spPr>
          <a:xfrm rot="-918429">
            <a:off x="5831475" y="1562570"/>
            <a:ext cx="695472" cy="217467"/>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3"/>
          <p:cNvSpPr/>
          <p:nvPr/>
        </p:nvSpPr>
        <p:spPr>
          <a:xfrm rot="557013">
            <a:off x="5847690" y="2015912"/>
            <a:ext cx="695510" cy="217305"/>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3"/>
          <p:cNvSpPr/>
          <p:nvPr/>
        </p:nvSpPr>
        <p:spPr>
          <a:xfrm>
            <a:off x="6665075" y="1163813"/>
            <a:ext cx="947700" cy="611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Triangles</a:t>
            </a:r>
            <a:endParaRPr b="0" i="0" sz="1400" u="none" cap="none" strike="noStrike">
              <a:solidFill>
                <a:srgbClr val="000000"/>
              </a:solidFill>
              <a:latin typeface="Arial"/>
              <a:ea typeface="Arial"/>
              <a:cs typeface="Arial"/>
              <a:sym typeface="Arial"/>
            </a:endParaRPr>
          </a:p>
        </p:txBody>
      </p:sp>
      <p:sp>
        <p:nvSpPr>
          <p:cNvPr id="966" name="Google Shape;966;p43"/>
          <p:cNvSpPr/>
          <p:nvPr/>
        </p:nvSpPr>
        <p:spPr>
          <a:xfrm rot="-1128322">
            <a:off x="4146127" y="2317591"/>
            <a:ext cx="630982" cy="203498"/>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3"/>
          <p:cNvSpPr/>
          <p:nvPr/>
        </p:nvSpPr>
        <p:spPr>
          <a:xfrm>
            <a:off x="6668700" y="37870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BSDF</a:t>
            </a:r>
            <a:endParaRPr b="0" i="0" sz="1400" u="none" cap="none" strike="noStrike">
              <a:solidFill>
                <a:srgbClr val="000000"/>
              </a:solidFill>
              <a:latin typeface="Arial"/>
              <a:ea typeface="Arial"/>
              <a:cs typeface="Arial"/>
              <a:sym typeface="Arial"/>
            </a:endParaRPr>
          </a:p>
        </p:txBody>
      </p:sp>
      <p:sp>
        <p:nvSpPr>
          <p:cNvPr id="968" name="Google Shape;968;p43"/>
          <p:cNvSpPr/>
          <p:nvPr/>
        </p:nvSpPr>
        <p:spPr>
          <a:xfrm flipH="1" rot="-2156496">
            <a:off x="2424896" y="2845610"/>
            <a:ext cx="677729" cy="491462"/>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Miss</a:t>
            </a:r>
            <a:endParaRPr b="0" i="0" sz="1400" u="none" cap="none" strike="noStrike">
              <a:solidFill>
                <a:srgbClr val="000000"/>
              </a:solidFill>
              <a:latin typeface="Arial"/>
              <a:ea typeface="Arial"/>
              <a:cs typeface="Arial"/>
              <a:sym typeface="Arial"/>
            </a:endParaRPr>
          </a:p>
        </p:txBody>
      </p:sp>
      <p:sp>
        <p:nvSpPr>
          <p:cNvPr id="969" name="Google Shape;969;p43"/>
          <p:cNvSpPr/>
          <p:nvPr/>
        </p:nvSpPr>
        <p:spPr>
          <a:xfrm>
            <a:off x="1218250" y="29281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970" name="Google Shape;970;p43"/>
          <p:cNvSpPr txBox="1"/>
          <p:nvPr/>
        </p:nvSpPr>
        <p:spPr>
          <a:xfrm>
            <a:off x="4068900" y="12315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Intersect Scene</a:t>
            </a:r>
            <a:endParaRPr b="0" i="0" sz="1400" u="none" cap="none" strike="noStrike">
              <a:solidFill>
                <a:srgbClr val="000000"/>
              </a:solidFill>
              <a:latin typeface="Arial"/>
              <a:ea typeface="Arial"/>
              <a:cs typeface="Arial"/>
              <a:sym typeface="Arial"/>
            </a:endParaRPr>
          </a:p>
        </p:txBody>
      </p:sp>
      <p:sp>
        <p:nvSpPr>
          <p:cNvPr id="971" name="Google Shape;971;p43"/>
          <p:cNvSpPr txBox="1"/>
          <p:nvPr/>
        </p:nvSpPr>
        <p:spPr>
          <a:xfrm>
            <a:off x="4335175" y="23984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Shadow rays</a:t>
            </a:r>
            <a:endParaRPr b="0" i="0" sz="1400" u="none" cap="none" strike="noStrike">
              <a:solidFill>
                <a:srgbClr val="000000"/>
              </a:solidFill>
              <a:latin typeface="Arial"/>
              <a:ea typeface="Arial"/>
              <a:cs typeface="Arial"/>
              <a:sym typeface="Arial"/>
            </a:endParaRPr>
          </a:p>
        </p:txBody>
      </p:sp>
      <p:sp>
        <p:nvSpPr>
          <p:cNvPr id="972" name="Google Shape;972;p43"/>
          <p:cNvSpPr txBox="1"/>
          <p:nvPr/>
        </p:nvSpPr>
        <p:spPr>
          <a:xfrm>
            <a:off x="3058263" y="180875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Pathtracer</a:t>
            </a:r>
            <a:endParaRPr b="0" i="0" sz="1400" u="none" cap="none" strike="noStrike">
              <a:solidFill>
                <a:srgbClr val="000000"/>
              </a:solidFill>
              <a:latin typeface="Arial"/>
              <a:ea typeface="Arial"/>
              <a:cs typeface="Arial"/>
              <a:sym typeface="Arial"/>
            </a:endParaRPr>
          </a:p>
        </p:txBody>
      </p:sp>
      <p:sp>
        <p:nvSpPr>
          <p:cNvPr id="973" name="Google Shape;973;p43"/>
          <p:cNvSpPr/>
          <p:nvPr/>
        </p:nvSpPr>
        <p:spPr>
          <a:xfrm rot="1668773">
            <a:off x="4039838" y="2845557"/>
            <a:ext cx="677689" cy="491563"/>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Hit</a:t>
            </a:r>
            <a:endParaRPr b="0" i="0" sz="1400" u="none" cap="none" strike="noStrike">
              <a:solidFill>
                <a:srgbClr val="000000"/>
              </a:solidFill>
              <a:latin typeface="Arial"/>
              <a:ea typeface="Arial"/>
              <a:cs typeface="Arial"/>
              <a:sym typeface="Arial"/>
            </a:endParaRPr>
          </a:p>
        </p:txBody>
      </p:sp>
      <p:sp>
        <p:nvSpPr>
          <p:cNvPr id="974" name="Google Shape;974;p43"/>
          <p:cNvSpPr/>
          <p:nvPr/>
        </p:nvSpPr>
        <p:spPr>
          <a:xfrm rot="5400000">
            <a:off x="4655425" y="3164375"/>
            <a:ext cx="14100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43"/>
          <p:cNvSpPr txBox="1"/>
          <p:nvPr/>
        </p:nvSpPr>
        <p:spPr>
          <a:xfrm>
            <a:off x="4950913" y="338960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Estimate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Lighting</a:t>
            </a:r>
            <a:endParaRPr b="0" i="0" sz="1400" u="none" cap="none" strike="noStrike">
              <a:solidFill>
                <a:srgbClr val="000000"/>
              </a:solidFill>
              <a:latin typeface="Arial"/>
              <a:ea typeface="Arial"/>
              <a:cs typeface="Arial"/>
              <a:sym typeface="Arial"/>
            </a:endParaRPr>
          </a:p>
        </p:txBody>
      </p:sp>
      <p:sp>
        <p:nvSpPr>
          <p:cNvPr id="976" name="Google Shape;976;p43"/>
          <p:cNvSpPr/>
          <p:nvPr/>
        </p:nvSpPr>
        <p:spPr>
          <a:xfrm flipH="1">
            <a:off x="5957475" y="3208363"/>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43"/>
          <p:cNvSpPr/>
          <p:nvPr/>
        </p:nvSpPr>
        <p:spPr>
          <a:xfrm>
            <a:off x="6679350" y="30043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978" name="Google Shape;978;p43"/>
          <p:cNvSpPr/>
          <p:nvPr/>
        </p:nvSpPr>
        <p:spPr>
          <a:xfrm flipH="1" rot="1474443">
            <a:off x="3616731" y="3394961"/>
            <a:ext cx="1104435" cy="491475"/>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Recurse</a:t>
            </a:r>
            <a:endParaRPr b="0" i="0" sz="1400" u="none" cap="none" strike="noStrike">
              <a:solidFill>
                <a:srgbClr val="000000"/>
              </a:solidFill>
              <a:latin typeface="Arial"/>
              <a:ea typeface="Arial"/>
              <a:cs typeface="Arial"/>
              <a:sym typeface="Arial"/>
            </a:endParaRPr>
          </a:p>
        </p:txBody>
      </p:sp>
      <p:sp>
        <p:nvSpPr>
          <p:cNvPr id="979" name="Google Shape;979;p43"/>
          <p:cNvSpPr txBox="1"/>
          <p:nvPr/>
        </p:nvSpPr>
        <p:spPr>
          <a:xfrm>
            <a:off x="3745825" y="3855975"/>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New ray</a:t>
            </a:r>
            <a:endParaRPr b="0" i="0" sz="1400" u="none" cap="none" strike="noStrike">
              <a:solidFill>
                <a:srgbClr val="000000"/>
              </a:solidFill>
              <a:latin typeface="Arial"/>
              <a:ea typeface="Arial"/>
              <a:cs typeface="Arial"/>
              <a:sym typeface="Arial"/>
            </a:endParaRPr>
          </a:p>
        </p:txBody>
      </p:sp>
      <p:sp>
        <p:nvSpPr>
          <p:cNvPr id="980" name="Google Shape;980;p43"/>
          <p:cNvSpPr/>
          <p:nvPr/>
        </p:nvSpPr>
        <p:spPr>
          <a:xfrm rot="4449">
            <a:off x="5919915" y="3965022"/>
            <a:ext cx="695401" cy="217200"/>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3"/>
          <p:cNvSpPr txBox="1"/>
          <p:nvPr/>
        </p:nvSpPr>
        <p:spPr>
          <a:xfrm>
            <a:off x="6913450" y="462125"/>
            <a:ext cx="1578900" cy="538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595959"/>
                </a:solidFill>
                <a:latin typeface="Helvetica Neue"/>
                <a:ea typeface="Helvetica Neue"/>
                <a:cs typeface="Helvetica Neue"/>
                <a:sym typeface="Helvetica Neue"/>
              </a:rPr>
              <a:t>Task 2</a:t>
            </a:r>
            <a:r>
              <a:rPr b="0" i="0" lang="en" sz="1300" u="none" cap="none" strike="noStrike">
                <a:solidFill>
                  <a:srgbClr val="595959"/>
                </a:solidFill>
                <a:latin typeface="Helvetica Neue"/>
                <a:ea typeface="Helvetica Neue"/>
                <a:cs typeface="Helvetica Neue"/>
                <a:sym typeface="Helvetica Neue"/>
              </a:rPr>
              <a:t>: </a:t>
            </a:r>
            <a:r>
              <a:rPr b="1" i="0" lang="en" sz="1000" u="none" cap="none" strike="noStrike">
                <a:solidFill>
                  <a:srgbClr val="595959"/>
                </a:solidFill>
                <a:latin typeface="Fira Code"/>
                <a:ea typeface="Fira Code"/>
                <a:cs typeface="Fira Code"/>
                <a:sym typeface="Fira Code"/>
              </a:rPr>
              <a:t>intersect primitives</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rgbClr val="595959"/>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latin typeface="Exo"/>
                <a:ea typeface="Exo"/>
                <a:cs typeface="Exo"/>
                <a:sym typeface="Exo"/>
              </a:rPr>
              <a:t>Part I</a:t>
            </a:r>
            <a:endParaRPr>
              <a:latin typeface="Exo"/>
              <a:ea typeface="Exo"/>
              <a:cs typeface="Exo"/>
              <a:sym typeface="Ex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44"/>
          <p:cNvSpPr txBox="1"/>
          <p:nvPr>
            <p:ph type="title"/>
          </p:nvPr>
        </p:nvSpPr>
        <p:spPr>
          <a:xfrm>
            <a:off x="311700" y="445025"/>
            <a:ext cx="235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Ray Lifecycle</a:t>
            </a:r>
            <a:endParaRPr>
              <a:latin typeface="Exo"/>
              <a:ea typeface="Exo"/>
              <a:cs typeface="Exo"/>
              <a:sym typeface="Exo"/>
            </a:endParaRPr>
          </a:p>
        </p:txBody>
      </p:sp>
      <p:sp>
        <p:nvSpPr>
          <p:cNvPr id="987" name="Google Shape;987;p44"/>
          <p:cNvSpPr/>
          <p:nvPr/>
        </p:nvSpPr>
        <p:spPr>
          <a:xfrm>
            <a:off x="1560250" y="13497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Camera</a:t>
            </a:r>
            <a:endParaRPr b="0" i="0" sz="1400" u="none" cap="none" strike="noStrike">
              <a:solidFill>
                <a:srgbClr val="000000"/>
              </a:solidFill>
              <a:latin typeface="Arial"/>
              <a:ea typeface="Arial"/>
              <a:cs typeface="Arial"/>
              <a:sym typeface="Arial"/>
            </a:endParaRPr>
          </a:p>
        </p:txBody>
      </p:sp>
      <p:sp>
        <p:nvSpPr>
          <p:cNvPr id="988" name="Google Shape;988;p44"/>
          <p:cNvSpPr/>
          <p:nvPr/>
        </p:nvSpPr>
        <p:spPr>
          <a:xfrm rot="5400000">
            <a:off x="2668200" y="1686925"/>
            <a:ext cx="17892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44"/>
          <p:cNvSpPr/>
          <p:nvPr/>
        </p:nvSpPr>
        <p:spPr>
          <a:xfrm>
            <a:off x="2567250" y="1571825"/>
            <a:ext cx="3930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4"/>
          <p:cNvSpPr txBox="1"/>
          <p:nvPr/>
        </p:nvSpPr>
        <p:spPr>
          <a:xfrm>
            <a:off x="4950925" y="502275"/>
            <a:ext cx="1357500" cy="538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595959"/>
                </a:solidFill>
                <a:latin typeface="Helvetica Neue"/>
                <a:ea typeface="Helvetica Neue"/>
                <a:cs typeface="Helvetica Neue"/>
                <a:sym typeface="Helvetica Neue"/>
              </a:rPr>
              <a:t>Task 3</a:t>
            </a:r>
            <a:r>
              <a:rPr b="0" i="0" lang="en" sz="1300" u="none" cap="none" strike="noStrike">
                <a:solidFill>
                  <a:srgbClr val="595959"/>
                </a:solidFill>
                <a:latin typeface="Helvetica Neue"/>
                <a:ea typeface="Helvetica Neue"/>
                <a:cs typeface="Helvetica Neue"/>
                <a:sym typeface="Helvetica Neue"/>
              </a:rPr>
              <a:t>: </a:t>
            </a:r>
            <a:r>
              <a:rPr b="1" i="0" lang="en" sz="1000" u="none" cap="none" strike="noStrike">
                <a:solidFill>
                  <a:srgbClr val="595959"/>
                </a:solidFill>
                <a:latin typeface="Fira Code"/>
                <a:ea typeface="Fira Code"/>
                <a:cs typeface="Fira Code"/>
                <a:sym typeface="Fira Code"/>
              </a:rPr>
              <a:t>build &amp; intersect BVH</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rgbClr val="595959"/>
              </a:solidFill>
              <a:latin typeface="Helvetica Neue"/>
              <a:ea typeface="Helvetica Neue"/>
              <a:cs typeface="Helvetica Neue"/>
              <a:sym typeface="Helvetica Neue"/>
            </a:endParaRPr>
          </a:p>
        </p:txBody>
      </p:sp>
      <p:sp>
        <p:nvSpPr>
          <p:cNvPr id="991" name="Google Shape;991;p44"/>
          <p:cNvSpPr/>
          <p:nvPr/>
        </p:nvSpPr>
        <p:spPr>
          <a:xfrm>
            <a:off x="6665075" y="18679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Spheres</a:t>
            </a:r>
            <a:endParaRPr b="0" i="0" sz="1400" u="none" cap="none" strike="noStrike">
              <a:solidFill>
                <a:srgbClr val="000000"/>
              </a:solidFill>
              <a:latin typeface="Arial"/>
              <a:ea typeface="Arial"/>
              <a:cs typeface="Arial"/>
              <a:sym typeface="Arial"/>
            </a:endParaRPr>
          </a:p>
        </p:txBody>
      </p:sp>
      <p:sp>
        <p:nvSpPr>
          <p:cNvPr id="992" name="Google Shape;992;p44"/>
          <p:cNvSpPr/>
          <p:nvPr/>
        </p:nvSpPr>
        <p:spPr>
          <a:xfrm>
            <a:off x="4854325" y="1622813"/>
            <a:ext cx="947700" cy="611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BVH</a:t>
            </a:r>
            <a:endParaRPr b="0" i="0" sz="1400" u="none" cap="none" strike="noStrike">
              <a:solidFill>
                <a:srgbClr val="000000"/>
              </a:solidFill>
              <a:latin typeface="Arial"/>
              <a:ea typeface="Arial"/>
              <a:cs typeface="Arial"/>
              <a:sym typeface="Arial"/>
            </a:endParaRPr>
          </a:p>
        </p:txBody>
      </p:sp>
      <p:sp>
        <p:nvSpPr>
          <p:cNvPr id="993" name="Google Shape;993;p44"/>
          <p:cNvSpPr/>
          <p:nvPr/>
        </p:nvSpPr>
        <p:spPr>
          <a:xfrm>
            <a:off x="4146163" y="1808750"/>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4"/>
          <p:cNvSpPr/>
          <p:nvPr/>
        </p:nvSpPr>
        <p:spPr>
          <a:xfrm>
            <a:off x="5131675" y="1251000"/>
            <a:ext cx="393000" cy="287700"/>
          </a:xfrm>
          <a:prstGeom prst="curvedDownArrow">
            <a:avLst>
              <a:gd fmla="val 25000" name="adj1"/>
              <a:gd fmla="val 50000" name="adj2"/>
              <a:gd fmla="val 25000" name="adj3"/>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4"/>
          <p:cNvSpPr/>
          <p:nvPr/>
        </p:nvSpPr>
        <p:spPr>
          <a:xfrm rot="-918429">
            <a:off x="5831475" y="1562570"/>
            <a:ext cx="695472" cy="217467"/>
          </a:xfrm>
          <a:prstGeom prst="leftRightArrow">
            <a:avLst>
              <a:gd fmla="val 50000" name="adj1"/>
              <a:gd fmla="val 50000" name="adj2"/>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4"/>
          <p:cNvSpPr/>
          <p:nvPr/>
        </p:nvSpPr>
        <p:spPr>
          <a:xfrm rot="557013">
            <a:off x="5847690" y="2015912"/>
            <a:ext cx="695510" cy="217305"/>
          </a:xfrm>
          <a:prstGeom prst="leftRightArrow">
            <a:avLst>
              <a:gd fmla="val 50000" name="adj1"/>
              <a:gd fmla="val 50000" name="adj2"/>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4"/>
          <p:cNvSpPr/>
          <p:nvPr/>
        </p:nvSpPr>
        <p:spPr>
          <a:xfrm>
            <a:off x="6665075" y="1163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Triangles</a:t>
            </a:r>
            <a:endParaRPr b="0" i="0" sz="1400" u="none" cap="none" strike="noStrike">
              <a:solidFill>
                <a:srgbClr val="000000"/>
              </a:solidFill>
              <a:latin typeface="Arial"/>
              <a:ea typeface="Arial"/>
              <a:cs typeface="Arial"/>
              <a:sym typeface="Arial"/>
            </a:endParaRPr>
          </a:p>
        </p:txBody>
      </p:sp>
      <p:sp>
        <p:nvSpPr>
          <p:cNvPr id="998" name="Google Shape;998;p44"/>
          <p:cNvSpPr/>
          <p:nvPr/>
        </p:nvSpPr>
        <p:spPr>
          <a:xfrm rot="-1128322">
            <a:off x="4146127" y="2317591"/>
            <a:ext cx="630982" cy="203498"/>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4"/>
          <p:cNvSpPr/>
          <p:nvPr/>
        </p:nvSpPr>
        <p:spPr>
          <a:xfrm>
            <a:off x="6668700" y="37870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BSDF</a:t>
            </a:r>
            <a:endParaRPr b="0" i="0" sz="1400" u="none" cap="none" strike="noStrike">
              <a:solidFill>
                <a:srgbClr val="000000"/>
              </a:solidFill>
              <a:latin typeface="Arial"/>
              <a:ea typeface="Arial"/>
              <a:cs typeface="Arial"/>
              <a:sym typeface="Arial"/>
            </a:endParaRPr>
          </a:p>
        </p:txBody>
      </p:sp>
      <p:sp>
        <p:nvSpPr>
          <p:cNvPr id="1000" name="Google Shape;1000;p44"/>
          <p:cNvSpPr/>
          <p:nvPr/>
        </p:nvSpPr>
        <p:spPr>
          <a:xfrm flipH="1" rot="-2156496">
            <a:off x="2424896" y="2845610"/>
            <a:ext cx="677729" cy="491462"/>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Miss</a:t>
            </a:r>
            <a:endParaRPr b="0" i="0" sz="1400" u="none" cap="none" strike="noStrike">
              <a:solidFill>
                <a:srgbClr val="000000"/>
              </a:solidFill>
              <a:latin typeface="Arial"/>
              <a:ea typeface="Arial"/>
              <a:cs typeface="Arial"/>
              <a:sym typeface="Arial"/>
            </a:endParaRPr>
          </a:p>
        </p:txBody>
      </p:sp>
      <p:sp>
        <p:nvSpPr>
          <p:cNvPr id="1001" name="Google Shape;1001;p44"/>
          <p:cNvSpPr/>
          <p:nvPr/>
        </p:nvSpPr>
        <p:spPr>
          <a:xfrm>
            <a:off x="1218250" y="29281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1002" name="Google Shape;1002;p44"/>
          <p:cNvSpPr txBox="1"/>
          <p:nvPr/>
        </p:nvSpPr>
        <p:spPr>
          <a:xfrm>
            <a:off x="4068900" y="12315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Intersect Scene</a:t>
            </a:r>
            <a:endParaRPr b="0" i="0" sz="1400" u="none" cap="none" strike="noStrike">
              <a:solidFill>
                <a:srgbClr val="000000"/>
              </a:solidFill>
              <a:latin typeface="Arial"/>
              <a:ea typeface="Arial"/>
              <a:cs typeface="Arial"/>
              <a:sym typeface="Arial"/>
            </a:endParaRPr>
          </a:p>
        </p:txBody>
      </p:sp>
      <p:sp>
        <p:nvSpPr>
          <p:cNvPr id="1003" name="Google Shape;1003;p44"/>
          <p:cNvSpPr txBox="1"/>
          <p:nvPr/>
        </p:nvSpPr>
        <p:spPr>
          <a:xfrm>
            <a:off x="4335175" y="23984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Shadow rays</a:t>
            </a:r>
            <a:endParaRPr b="0" i="0" sz="1400" u="none" cap="none" strike="noStrike">
              <a:solidFill>
                <a:srgbClr val="000000"/>
              </a:solidFill>
              <a:latin typeface="Arial"/>
              <a:ea typeface="Arial"/>
              <a:cs typeface="Arial"/>
              <a:sym typeface="Arial"/>
            </a:endParaRPr>
          </a:p>
        </p:txBody>
      </p:sp>
      <p:sp>
        <p:nvSpPr>
          <p:cNvPr id="1004" name="Google Shape;1004;p44"/>
          <p:cNvSpPr txBox="1"/>
          <p:nvPr/>
        </p:nvSpPr>
        <p:spPr>
          <a:xfrm>
            <a:off x="3058263" y="180875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Pathtracer</a:t>
            </a:r>
            <a:endParaRPr b="0" i="0" sz="1400" u="none" cap="none" strike="noStrike">
              <a:solidFill>
                <a:srgbClr val="000000"/>
              </a:solidFill>
              <a:latin typeface="Arial"/>
              <a:ea typeface="Arial"/>
              <a:cs typeface="Arial"/>
              <a:sym typeface="Arial"/>
            </a:endParaRPr>
          </a:p>
        </p:txBody>
      </p:sp>
      <p:sp>
        <p:nvSpPr>
          <p:cNvPr id="1005" name="Google Shape;1005;p44"/>
          <p:cNvSpPr/>
          <p:nvPr/>
        </p:nvSpPr>
        <p:spPr>
          <a:xfrm rot="1668773">
            <a:off x="4039838" y="2845557"/>
            <a:ext cx="677689" cy="491563"/>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Hit</a:t>
            </a:r>
            <a:endParaRPr b="0" i="0" sz="1400" u="none" cap="none" strike="noStrike">
              <a:solidFill>
                <a:srgbClr val="000000"/>
              </a:solidFill>
              <a:latin typeface="Arial"/>
              <a:ea typeface="Arial"/>
              <a:cs typeface="Arial"/>
              <a:sym typeface="Arial"/>
            </a:endParaRPr>
          </a:p>
        </p:txBody>
      </p:sp>
      <p:sp>
        <p:nvSpPr>
          <p:cNvPr id="1006" name="Google Shape;1006;p44"/>
          <p:cNvSpPr/>
          <p:nvPr/>
        </p:nvSpPr>
        <p:spPr>
          <a:xfrm rot="5400000">
            <a:off x="4655425" y="3164375"/>
            <a:ext cx="14100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4"/>
          <p:cNvSpPr txBox="1"/>
          <p:nvPr/>
        </p:nvSpPr>
        <p:spPr>
          <a:xfrm>
            <a:off x="4950913" y="338960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Estimate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Lighting</a:t>
            </a:r>
            <a:endParaRPr b="0" i="0" sz="1400" u="none" cap="none" strike="noStrike">
              <a:solidFill>
                <a:srgbClr val="000000"/>
              </a:solidFill>
              <a:latin typeface="Arial"/>
              <a:ea typeface="Arial"/>
              <a:cs typeface="Arial"/>
              <a:sym typeface="Arial"/>
            </a:endParaRPr>
          </a:p>
        </p:txBody>
      </p:sp>
      <p:sp>
        <p:nvSpPr>
          <p:cNvPr id="1008" name="Google Shape;1008;p44"/>
          <p:cNvSpPr/>
          <p:nvPr/>
        </p:nvSpPr>
        <p:spPr>
          <a:xfrm flipH="1">
            <a:off x="5957475" y="3208363"/>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4"/>
          <p:cNvSpPr/>
          <p:nvPr/>
        </p:nvSpPr>
        <p:spPr>
          <a:xfrm>
            <a:off x="6679350" y="30043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1010" name="Google Shape;1010;p44"/>
          <p:cNvSpPr/>
          <p:nvPr/>
        </p:nvSpPr>
        <p:spPr>
          <a:xfrm flipH="1" rot="1474443">
            <a:off x="3616731" y="3394961"/>
            <a:ext cx="1104435" cy="491475"/>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Recurse</a:t>
            </a:r>
            <a:endParaRPr b="0" i="0" sz="1400" u="none" cap="none" strike="noStrike">
              <a:solidFill>
                <a:srgbClr val="000000"/>
              </a:solidFill>
              <a:latin typeface="Arial"/>
              <a:ea typeface="Arial"/>
              <a:cs typeface="Arial"/>
              <a:sym typeface="Arial"/>
            </a:endParaRPr>
          </a:p>
        </p:txBody>
      </p:sp>
      <p:sp>
        <p:nvSpPr>
          <p:cNvPr id="1011" name="Google Shape;1011;p44"/>
          <p:cNvSpPr txBox="1"/>
          <p:nvPr/>
        </p:nvSpPr>
        <p:spPr>
          <a:xfrm>
            <a:off x="3745825" y="3855975"/>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New ray</a:t>
            </a:r>
            <a:endParaRPr b="0" i="0" sz="1400" u="none" cap="none" strike="noStrike">
              <a:solidFill>
                <a:srgbClr val="000000"/>
              </a:solidFill>
              <a:latin typeface="Arial"/>
              <a:ea typeface="Arial"/>
              <a:cs typeface="Arial"/>
              <a:sym typeface="Arial"/>
            </a:endParaRPr>
          </a:p>
        </p:txBody>
      </p:sp>
      <p:sp>
        <p:nvSpPr>
          <p:cNvPr id="1012" name="Google Shape;1012;p44"/>
          <p:cNvSpPr/>
          <p:nvPr/>
        </p:nvSpPr>
        <p:spPr>
          <a:xfrm rot="4449">
            <a:off x="5919915" y="3965022"/>
            <a:ext cx="695401" cy="217200"/>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45"/>
          <p:cNvSpPr/>
          <p:nvPr/>
        </p:nvSpPr>
        <p:spPr>
          <a:xfrm>
            <a:off x="6665075" y="18679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Spheres</a:t>
            </a:r>
            <a:endParaRPr b="0" i="0" sz="1400" u="none" cap="none" strike="noStrike">
              <a:solidFill>
                <a:srgbClr val="000000"/>
              </a:solidFill>
              <a:latin typeface="Arial"/>
              <a:ea typeface="Arial"/>
              <a:cs typeface="Arial"/>
              <a:sym typeface="Arial"/>
            </a:endParaRPr>
          </a:p>
        </p:txBody>
      </p:sp>
      <p:sp>
        <p:nvSpPr>
          <p:cNvPr id="1018" name="Google Shape;1018;p45"/>
          <p:cNvSpPr txBox="1"/>
          <p:nvPr>
            <p:ph type="title"/>
          </p:nvPr>
        </p:nvSpPr>
        <p:spPr>
          <a:xfrm>
            <a:off x="311700" y="445025"/>
            <a:ext cx="235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Ray Lifecycle</a:t>
            </a:r>
            <a:endParaRPr>
              <a:latin typeface="Exo"/>
              <a:ea typeface="Exo"/>
              <a:cs typeface="Exo"/>
              <a:sym typeface="Exo"/>
            </a:endParaRPr>
          </a:p>
        </p:txBody>
      </p:sp>
      <p:sp>
        <p:nvSpPr>
          <p:cNvPr id="1019" name="Google Shape;1019;p45"/>
          <p:cNvSpPr/>
          <p:nvPr/>
        </p:nvSpPr>
        <p:spPr>
          <a:xfrm>
            <a:off x="1560250" y="13497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Camera</a:t>
            </a:r>
            <a:endParaRPr b="0" i="0" sz="1400" u="none" cap="none" strike="noStrike">
              <a:solidFill>
                <a:srgbClr val="000000"/>
              </a:solidFill>
              <a:latin typeface="Arial"/>
              <a:ea typeface="Arial"/>
              <a:cs typeface="Arial"/>
              <a:sym typeface="Arial"/>
            </a:endParaRPr>
          </a:p>
        </p:txBody>
      </p:sp>
      <p:sp>
        <p:nvSpPr>
          <p:cNvPr id="1020" name="Google Shape;1020;p45"/>
          <p:cNvSpPr/>
          <p:nvPr/>
        </p:nvSpPr>
        <p:spPr>
          <a:xfrm rot="5400000">
            <a:off x="2668200" y="1686925"/>
            <a:ext cx="17892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5"/>
          <p:cNvSpPr/>
          <p:nvPr/>
        </p:nvSpPr>
        <p:spPr>
          <a:xfrm>
            <a:off x="2567250" y="1571825"/>
            <a:ext cx="3930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5"/>
          <p:cNvSpPr txBox="1"/>
          <p:nvPr/>
        </p:nvSpPr>
        <p:spPr>
          <a:xfrm>
            <a:off x="5677075" y="2330600"/>
            <a:ext cx="1143600" cy="5385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595959"/>
                </a:solidFill>
                <a:latin typeface="Helvetica Neue"/>
                <a:ea typeface="Helvetica Neue"/>
                <a:cs typeface="Helvetica Neue"/>
                <a:sym typeface="Helvetica Neue"/>
              </a:rPr>
              <a:t>Task 4</a:t>
            </a:r>
            <a:r>
              <a:rPr b="0" i="0" lang="en" sz="1300" u="none" cap="none" strike="noStrike">
                <a:solidFill>
                  <a:srgbClr val="595959"/>
                </a:solidFill>
                <a:latin typeface="Helvetica Neue"/>
                <a:ea typeface="Helvetica Neue"/>
                <a:cs typeface="Helvetica Neue"/>
                <a:sym typeface="Helvetica Neue"/>
              </a:rPr>
              <a:t>: </a:t>
            </a:r>
            <a:r>
              <a:rPr b="1" i="0" lang="en" sz="1000" u="none" cap="none" strike="noStrike">
                <a:solidFill>
                  <a:srgbClr val="595959"/>
                </a:solidFill>
                <a:latin typeface="Fira Code"/>
                <a:ea typeface="Fira Code"/>
                <a:cs typeface="Fira Code"/>
                <a:sym typeface="Fira Code"/>
              </a:rPr>
              <a:t>cast shadow rays</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rgbClr val="595959"/>
              </a:solidFill>
              <a:latin typeface="Helvetica Neue"/>
              <a:ea typeface="Helvetica Neue"/>
              <a:cs typeface="Helvetica Neue"/>
              <a:sym typeface="Helvetica Neue"/>
            </a:endParaRPr>
          </a:p>
        </p:txBody>
      </p:sp>
      <p:sp>
        <p:nvSpPr>
          <p:cNvPr id="1023" name="Google Shape;1023;p45"/>
          <p:cNvSpPr/>
          <p:nvPr/>
        </p:nvSpPr>
        <p:spPr>
          <a:xfrm>
            <a:off x="4854325" y="1622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BVH</a:t>
            </a:r>
            <a:endParaRPr b="0" i="0" sz="1400" u="none" cap="none" strike="noStrike">
              <a:solidFill>
                <a:srgbClr val="000000"/>
              </a:solidFill>
              <a:latin typeface="Arial"/>
              <a:ea typeface="Arial"/>
              <a:cs typeface="Arial"/>
              <a:sym typeface="Arial"/>
            </a:endParaRPr>
          </a:p>
        </p:txBody>
      </p:sp>
      <p:sp>
        <p:nvSpPr>
          <p:cNvPr id="1024" name="Google Shape;1024;p45"/>
          <p:cNvSpPr/>
          <p:nvPr/>
        </p:nvSpPr>
        <p:spPr>
          <a:xfrm>
            <a:off x="4146163" y="1808750"/>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5"/>
          <p:cNvSpPr/>
          <p:nvPr/>
        </p:nvSpPr>
        <p:spPr>
          <a:xfrm>
            <a:off x="5131675" y="1251000"/>
            <a:ext cx="393000" cy="287700"/>
          </a:xfrm>
          <a:prstGeom prst="curvedDown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5"/>
          <p:cNvSpPr/>
          <p:nvPr/>
        </p:nvSpPr>
        <p:spPr>
          <a:xfrm rot="-918429">
            <a:off x="5831475" y="1562570"/>
            <a:ext cx="695472" cy="217467"/>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5"/>
          <p:cNvSpPr/>
          <p:nvPr/>
        </p:nvSpPr>
        <p:spPr>
          <a:xfrm rot="557013">
            <a:off x="5847690" y="2015912"/>
            <a:ext cx="695510" cy="217305"/>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45"/>
          <p:cNvSpPr/>
          <p:nvPr/>
        </p:nvSpPr>
        <p:spPr>
          <a:xfrm>
            <a:off x="6665075" y="1163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Triangles</a:t>
            </a:r>
            <a:endParaRPr b="0" i="0" sz="1400" u="none" cap="none" strike="noStrike">
              <a:solidFill>
                <a:srgbClr val="000000"/>
              </a:solidFill>
              <a:latin typeface="Arial"/>
              <a:ea typeface="Arial"/>
              <a:cs typeface="Arial"/>
              <a:sym typeface="Arial"/>
            </a:endParaRPr>
          </a:p>
        </p:txBody>
      </p:sp>
      <p:sp>
        <p:nvSpPr>
          <p:cNvPr id="1029" name="Google Shape;1029;p45"/>
          <p:cNvSpPr/>
          <p:nvPr/>
        </p:nvSpPr>
        <p:spPr>
          <a:xfrm rot="-1128322">
            <a:off x="4146127" y="2317591"/>
            <a:ext cx="630982" cy="203498"/>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5"/>
          <p:cNvSpPr/>
          <p:nvPr/>
        </p:nvSpPr>
        <p:spPr>
          <a:xfrm>
            <a:off x="6668700" y="37870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BSDF</a:t>
            </a:r>
            <a:endParaRPr b="0" i="0" sz="1400" u="none" cap="none" strike="noStrike">
              <a:solidFill>
                <a:srgbClr val="000000"/>
              </a:solidFill>
              <a:latin typeface="Arial"/>
              <a:ea typeface="Arial"/>
              <a:cs typeface="Arial"/>
              <a:sym typeface="Arial"/>
            </a:endParaRPr>
          </a:p>
        </p:txBody>
      </p:sp>
      <p:sp>
        <p:nvSpPr>
          <p:cNvPr id="1031" name="Google Shape;1031;p45"/>
          <p:cNvSpPr/>
          <p:nvPr/>
        </p:nvSpPr>
        <p:spPr>
          <a:xfrm flipH="1" rot="-2156496">
            <a:off x="2424896" y="2845610"/>
            <a:ext cx="677729" cy="491462"/>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Miss</a:t>
            </a:r>
            <a:endParaRPr b="0" i="0" sz="1400" u="none" cap="none" strike="noStrike">
              <a:solidFill>
                <a:srgbClr val="000000"/>
              </a:solidFill>
              <a:latin typeface="Arial"/>
              <a:ea typeface="Arial"/>
              <a:cs typeface="Arial"/>
              <a:sym typeface="Arial"/>
            </a:endParaRPr>
          </a:p>
        </p:txBody>
      </p:sp>
      <p:sp>
        <p:nvSpPr>
          <p:cNvPr id="1032" name="Google Shape;1032;p45"/>
          <p:cNvSpPr/>
          <p:nvPr/>
        </p:nvSpPr>
        <p:spPr>
          <a:xfrm>
            <a:off x="1218250" y="29281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1033" name="Google Shape;1033;p45"/>
          <p:cNvSpPr txBox="1"/>
          <p:nvPr/>
        </p:nvSpPr>
        <p:spPr>
          <a:xfrm>
            <a:off x="4068900" y="12315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Intersect Scene</a:t>
            </a:r>
            <a:endParaRPr b="0" i="0" sz="1400" u="none" cap="none" strike="noStrike">
              <a:solidFill>
                <a:srgbClr val="000000"/>
              </a:solidFill>
              <a:latin typeface="Arial"/>
              <a:ea typeface="Arial"/>
              <a:cs typeface="Arial"/>
              <a:sym typeface="Arial"/>
            </a:endParaRPr>
          </a:p>
        </p:txBody>
      </p:sp>
      <p:sp>
        <p:nvSpPr>
          <p:cNvPr id="1034" name="Google Shape;1034;p45"/>
          <p:cNvSpPr txBox="1"/>
          <p:nvPr/>
        </p:nvSpPr>
        <p:spPr>
          <a:xfrm>
            <a:off x="4335175" y="23984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Shadow rays</a:t>
            </a:r>
            <a:endParaRPr b="0" i="0" sz="1400" u="none" cap="none" strike="noStrike">
              <a:solidFill>
                <a:srgbClr val="000000"/>
              </a:solidFill>
              <a:latin typeface="Arial"/>
              <a:ea typeface="Arial"/>
              <a:cs typeface="Arial"/>
              <a:sym typeface="Arial"/>
            </a:endParaRPr>
          </a:p>
        </p:txBody>
      </p:sp>
      <p:sp>
        <p:nvSpPr>
          <p:cNvPr id="1035" name="Google Shape;1035;p45"/>
          <p:cNvSpPr txBox="1"/>
          <p:nvPr/>
        </p:nvSpPr>
        <p:spPr>
          <a:xfrm>
            <a:off x="3058263" y="180875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Pathtracer</a:t>
            </a:r>
            <a:endParaRPr b="0" i="0" sz="1400" u="none" cap="none" strike="noStrike">
              <a:solidFill>
                <a:srgbClr val="000000"/>
              </a:solidFill>
              <a:latin typeface="Arial"/>
              <a:ea typeface="Arial"/>
              <a:cs typeface="Arial"/>
              <a:sym typeface="Arial"/>
            </a:endParaRPr>
          </a:p>
        </p:txBody>
      </p:sp>
      <p:sp>
        <p:nvSpPr>
          <p:cNvPr id="1036" name="Google Shape;1036;p45"/>
          <p:cNvSpPr/>
          <p:nvPr/>
        </p:nvSpPr>
        <p:spPr>
          <a:xfrm rot="1668773">
            <a:off x="4039838" y="2845557"/>
            <a:ext cx="677689" cy="491563"/>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Hit</a:t>
            </a:r>
            <a:endParaRPr b="0" i="0" sz="1400" u="none" cap="none" strike="noStrike">
              <a:solidFill>
                <a:srgbClr val="000000"/>
              </a:solidFill>
              <a:latin typeface="Arial"/>
              <a:ea typeface="Arial"/>
              <a:cs typeface="Arial"/>
              <a:sym typeface="Arial"/>
            </a:endParaRPr>
          </a:p>
        </p:txBody>
      </p:sp>
      <p:sp>
        <p:nvSpPr>
          <p:cNvPr id="1037" name="Google Shape;1037;p45"/>
          <p:cNvSpPr/>
          <p:nvPr/>
        </p:nvSpPr>
        <p:spPr>
          <a:xfrm rot="5400000">
            <a:off x="4655425" y="3164375"/>
            <a:ext cx="14100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5"/>
          <p:cNvSpPr txBox="1"/>
          <p:nvPr/>
        </p:nvSpPr>
        <p:spPr>
          <a:xfrm>
            <a:off x="4950913" y="338960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Estimate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Lighting</a:t>
            </a:r>
            <a:endParaRPr b="0" i="0" sz="1400" u="none" cap="none" strike="noStrike">
              <a:solidFill>
                <a:srgbClr val="000000"/>
              </a:solidFill>
              <a:latin typeface="Arial"/>
              <a:ea typeface="Arial"/>
              <a:cs typeface="Arial"/>
              <a:sym typeface="Arial"/>
            </a:endParaRPr>
          </a:p>
        </p:txBody>
      </p:sp>
      <p:sp>
        <p:nvSpPr>
          <p:cNvPr id="1039" name="Google Shape;1039;p45"/>
          <p:cNvSpPr/>
          <p:nvPr/>
        </p:nvSpPr>
        <p:spPr>
          <a:xfrm flipH="1">
            <a:off x="5957475" y="3208363"/>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5"/>
          <p:cNvSpPr/>
          <p:nvPr/>
        </p:nvSpPr>
        <p:spPr>
          <a:xfrm>
            <a:off x="6679350" y="30043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1041" name="Google Shape;1041;p45"/>
          <p:cNvSpPr/>
          <p:nvPr/>
        </p:nvSpPr>
        <p:spPr>
          <a:xfrm flipH="1" rot="1474443">
            <a:off x="3616731" y="3394961"/>
            <a:ext cx="1104435" cy="491475"/>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Recurse</a:t>
            </a:r>
            <a:endParaRPr b="0" i="0" sz="1400" u="none" cap="none" strike="noStrike">
              <a:solidFill>
                <a:srgbClr val="000000"/>
              </a:solidFill>
              <a:latin typeface="Arial"/>
              <a:ea typeface="Arial"/>
              <a:cs typeface="Arial"/>
              <a:sym typeface="Arial"/>
            </a:endParaRPr>
          </a:p>
        </p:txBody>
      </p:sp>
      <p:sp>
        <p:nvSpPr>
          <p:cNvPr id="1042" name="Google Shape;1042;p45"/>
          <p:cNvSpPr txBox="1"/>
          <p:nvPr/>
        </p:nvSpPr>
        <p:spPr>
          <a:xfrm>
            <a:off x="3745825" y="3855975"/>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New ray</a:t>
            </a:r>
            <a:endParaRPr b="0" i="0" sz="1400" u="none" cap="none" strike="noStrike">
              <a:solidFill>
                <a:srgbClr val="000000"/>
              </a:solidFill>
              <a:latin typeface="Arial"/>
              <a:ea typeface="Arial"/>
              <a:cs typeface="Arial"/>
              <a:sym typeface="Arial"/>
            </a:endParaRPr>
          </a:p>
        </p:txBody>
      </p:sp>
      <p:sp>
        <p:nvSpPr>
          <p:cNvPr id="1043" name="Google Shape;1043;p45"/>
          <p:cNvSpPr/>
          <p:nvPr/>
        </p:nvSpPr>
        <p:spPr>
          <a:xfrm rot="4449">
            <a:off x="5919915" y="3965022"/>
            <a:ext cx="695401" cy="217200"/>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46"/>
          <p:cNvSpPr/>
          <p:nvPr/>
        </p:nvSpPr>
        <p:spPr>
          <a:xfrm>
            <a:off x="6665075" y="18679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Spheres</a:t>
            </a:r>
            <a:endParaRPr b="0" i="0" sz="1400" u="none" cap="none" strike="noStrike">
              <a:solidFill>
                <a:srgbClr val="000000"/>
              </a:solidFill>
              <a:latin typeface="Arial"/>
              <a:ea typeface="Arial"/>
              <a:cs typeface="Arial"/>
              <a:sym typeface="Arial"/>
            </a:endParaRPr>
          </a:p>
        </p:txBody>
      </p:sp>
      <p:sp>
        <p:nvSpPr>
          <p:cNvPr id="1049" name="Google Shape;1049;p46"/>
          <p:cNvSpPr txBox="1"/>
          <p:nvPr>
            <p:ph type="title"/>
          </p:nvPr>
        </p:nvSpPr>
        <p:spPr>
          <a:xfrm>
            <a:off x="311700" y="445025"/>
            <a:ext cx="235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Ray Lifecycle</a:t>
            </a:r>
            <a:endParaRPr>
              <a:latin typeface="Exo"/>
              <a:ea typeface="Exo"/>
              <a:cs typeface="Exo"/>
              <a:sym typeface="Exo"/>
            </a:endParaRPr>
          </a:p>
        </p:txBody>
      </p:sp>
      <p:sp>
        <p:nvSpPr>
          <p:cNvPr id="1050" name="Google Shape;1050;p46"/>
          <p:cNvSpPr/>
          <p:nvPr/>
        </p:nvSpPr>
        <p:spPr>
          <a:xfrm>
            <a:off x="1560250" y="13497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Camera</a:t>
            </a:r>
            <a:endParaRPr b="0" i="0" sz="1400" u="none" cap="none" strike="noStrike">
              <a:solidFill>
                <a:srgbClr val="000000"/>
              </a:solidFill>
              <a:latin typeface="Arial"/>
              <a:ea typeface="Arial"/>
              <a:cs typeface="Arial"/>
              <a:sym typeface="Arial"/>
            </a:endParaRPr>
          </a:p>
        </p:txBody>
      </p:sp>
      <p:sp>
        <p:nvSpPr>
          <p:cNvPr id="1051" name="Google Shape;1051;p46"/>
          <p:cNvSpPr/>
          <p:nvPr/>
        </p:nvSpPr>
        <p:spPr>
          <a:xfrm rot="5400000">
            <a:off x="2668200" y="1686925"/>
            <a:ext cx="17892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6"/>
          <p:cNvSpPr/>
          <p:nvPr/>
        </p:nvSpPr>
        <p:spPr>
          <a:xfrm>
            <a:off x="2567250" y="1571825"/>
            <a:ext cx="3930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6"/>
          <p:cNvSpPr txBox="1"/>
          <p:nvPr/>
        </p:nvSpPr>
        <p:spPr>
          <a:xfrm>
            <a:off x="2238725" y="3823475"/>
            <a:ext cx="1143600" cy="5385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595959"/>
                </a:solidFill>
                <a:latin typeface="Helvetica Neue"/>
                <a:ea typeface="Helvetica Neue"/>
                <a:cs typeface="Helvetica Neue"/>
                <a:sym typeface="Helvetica Neue"/>
              </a:rPr>
              <a:t>Task 5</a:t>
            </a:r>
            <a:r>
              <a:rPr b="0" i="0" lang="en" sz="1300" u="none" cap="none" strike="noStrike">
                <a:solidFill>
                  <a:srgbClr val="595959"/>
                </a:solidFill>
                <a:latin typeface="Helvetica Neue"/>
                <a:ea typeface="Helvetica Neue"/>
                <a:cs typeface="Helvetica Neue"/>
                <a:sym typeface="Helvetica Neue"/>
              </a:rPr>
              <a:t>: </a:t>
            </a:r>
            <a:r>
              <a:rPr b="1" i="0" lang="en" sz="1000" u="none" cap="none" strike="noStrike">
                <a:solidFill>
                  <a:srgbClr val="595959"/>
                </a:solidFill>
                <a:latin typeface="Fira Code"/>
                <a:ea typeface="Fira Code"/>
                <a:cs typeface="Fira Code"/>
                <a:sym typeface="Fira Code"/>
              </a:rPr>
              <a:t>path tracing</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rgbClr val="595959"/>
              </a:solidFill>
              <a:latin typeface="Helvetica Neue"/>
              <a:ea typeface="Helvetica Neue"/>
              <a:cs typeface="Helvetica Neue"/>
              <a:sym typeface="Helvetica Neue"/>
            </a:endParaRPr>
          </a:p>
        </p:txBody>
      </p:sp>
      <p:sp>
        <p:nvSpPr>
          <p:cNvPr id="1054" name="Google Shape;1054;p46"/>
          <p:cNvSpPr/>
          <p:nvPr/>
        </p:nvSpPr>
        <p:spPr>
          <a:xfrm>
            <a:off x="4854325" y="1622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BVH</a:t>
            </a:r>
            <a:endParaRPr b="0" i="0" sz="1400" u="none" cap="none" strike="noStrike">
              <a:solidFill>
                <a:srgbClr val="000000"/>
              </a:solidFill>
              <a:latin typeface="Arial"/>
              <a:ea typeface="Arial"/>
              <a:cs typeface="Arial"/>
              <a:sym typeface="Arial"/>
            </a:endParaRPr>
          </a:p>
        </p:txBody>
      </p:sp>
      <p:sp>
        <p:nvSpPr>
          <p:cNvPr id="1055" name="Google Shape;1055;p46"/>
          <p:cNvSpPr/>
          <p:nvPr/>
        </p:nvSpPr>
        <p:spPr>
          <a:xfrm>
            <a:off x="4146163" y="1808750"/>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6"/>
          <p:cNvSpPr/>
          <p:nvPr/>
        </p:nvSpPr>
        <p:spPr>
          <a:xfrm>
            <a:off x="5131675" y="1251000"/>
            <a:ext cx="393000" cy="287700"/>
          </a:xfrm>
          <a:prstGeom prst="curvedDown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6"/>
          <p:cNvSpPr/>
          <p:nvPr/>
        </p:nvSpPr>
        <p:spPr>
          <a:xfrm rot="-918429">
            <a:off x="5831475" y="1562570"/>
            <a:ext cx="695472" cy="217467"/>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6"/>
          <p:cNvSpPr/>
          <p:nvPr/>
        </p:nvSpPr>
        <p:spPr>
          <a:xfrm rot="557013">
            <a:off x="5847690" y="2015912"/>
            <a:ext cx="695510" cy="217305"/>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6"/>
          <p:cNvSpPr/>
          <p:nvPr/>
        </p:nvSpPr>
        <p:spPr>
          <a:xfrm>
            <a:off x="6665075" y="1163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Triangles</a:t>
            </a:r>
            <a:endParaRPr b="0" i="0" sz="1400" u="none" cap="none" strike="noStrike">
              <a:solidFill>
                <a:srgbClr val="000000"/>
              </a:solidFill>
              <a:latin typeface="Arial"/>
              <a:ea typeface="Arial"/>
              <a:cs typeface="Arial"/>
              <a:sym typeface="Arial"/>
            </a:endParaRPr>
          </a:p>
        </p:txBody>
      </p:sp>
      <p:sp>
        <p:nvSpPr>
          <p:cNvPr id="1060" name="Google Shape;1060;p46"/>
          <p:cNvSpPr/>
          <p:nvPr/>
        </p:nvSpPr>
        <p:spPr>
          <a:xfrm rot="-1128322">
            <a:off x="4146127" y="2317591"/>
            <a:ext cx="630982" cy="203498"/>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6"/>
          <p:cNvSpPr/>
          <p:nvPr/>
        </p:nvSpPr>
        <p:spPr>
          <a:xfrm>
            <a:off x="6668700" y="37870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BSDF</a:t>
            </a:r>
            <a:endParaRPr b="0" i="0" sz="1400" u="none" cap="none" strike="noStrike">
              <a:solidFill>
                <a:srgbClr val="000000"/>
              </a:solidFill>
              <a:latin typeface="Arial"/>
              <a:ea typeface="Arial"/>
              <a:cs typeface="Arial"/>
              <a:sym typeface="Arial"/>
            </a:endParaRPr>
          </a:p>
        </p:txBody>
      </p:sp>
      <p:sp>
        <p:nvSpPr>
          <p:cNvPr id="1062" name="Google Shape;1062;p46"/>
          <p:cNvSpPr/>
          <p:nvPr/>
        </p:nvSpPr>
        <p:spPr>
          <a:xfrm flipH="1" rot="-2156496">
            <a:off x="2424896" y="2845610"/>
            <a:ext cx="677729" cy="491462"/>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Miss</a:t>
            </a:r>
            <a:endParaRPr b="0" i="0" sz="1400" u="none" cap="none" strike="noStrike">
              <a:solidFill>
                <a:srgbClr val="000000"/>
              </a:solidFill>
              <a:latin typeface="Arial"/>
              <a:ea typeface="Arial"/>
              <a:cs typeface="Arial"/>
              <a:sym typeface="Arial"/>
            </a:endParaRPr>
          </a:p>
        </p:txBody>
      </p:sp>
      <p:sp>
        <p:nvSpPr>
          <p:cNvPr id="1063" name="Google Shape;1063;p46"/>
          <p:cNvSpPr/>
          <p:nvPr/>
        </p:nvSpPr>
        <p:spPr>
          <a:xfrm>
            <a:off x="1218250" y="29281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1064" name="Google Shape;1064;p46"/>
          <p:cNvSpPr txBox="1"/>
          <p:nvPr/>
        </p:nvSpPr>
        <p:spPr>
          <a:xfrm>
            <a:off x="4068900" y="12315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Intersect Scene</a:t>
            </a:r>
            <a:endParaRPr b="0" i="0" sz="1400" u="none" cap="none" strike="noStrike">
              <a:solidFill>
                <a:srgbClr val="000000"/>
              </a:solidFill>
              <a:latin typeface="Arial"/>
              <a:ea typeface="Arial"/>
              <a:cs typeface="Arial"/>
              <a:sym typeface="Arial"/>
            </a:endParaRPr>
          </a:p>
        </p:txBody>
      </p:sp>
      <p:sp>
        <p:nvSpPr>
          <p:cNvPr id="1065" name="Google Shape;1065;p46"/>
          <p:cNvSpPr txBox="1"/>
          <p:nvPr/>
        </p:nvSpPr>
        <p:spPr>
          <a:xfrm>
            <a:off x="4335175" y="23984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Shadow rays</a:t>
            </a:r>
            <a:endParaRPr b="0" i="0" sz="1400" u="none" cap="none" strike="noStrike">
              <a:solidFill>
                <a:srgbClr val="000000"/>
              </a:solidFill>
              <a:latin typeface="Arial"/>
              <a:ea typeface="Arial"/>
              <a:cs typeface="Arial"/>
              <a:sym typeface="Arial"/>
            </a:endParaRPr>
          </a:p>
        </p:txBody>
      </p:sp>
      <p:sp>
        <p:nvSpPr>
          <p:cNvPr id="1066" name="Google Shape;1066;p46"/>
          <p:cNvSpPr txBox="1"/>
          <p:nvPr/>
        </p:nvSpPr>
        <p:spPr>
          <a:xfrm>
            <a:off x="3058263" y="180875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Pathtracer</a:t>
            </a:r>
            <a:endParaRPr b="0" i="0" sz="1400" u="none" cap="none" strike="noStrike">
              <a:solidFill>
                <a:srgbClr val="000000"/>
              </a:solidFill>
              <a:latin typeface="Arial"/>
              <a:ea typeface="Arial"/>
              <a:cs typeface="Arial"/>
              <a:sym typeface="Arial"/>
            </a:endParaRPr>
          </a:p>
        </p:txBody>
      </p:sp>
      <p:sp>
        <p:nvSpPr>
          <p:cNvPr id="1067" name="Google Shape;1067;p46"/>
          <p:cNvSpPr/>
          <p:nvPr/>
        </p:nvSpPr>
        <p:spPr>
          <a:xfrm rot="1668773">
            <a:off x="4039838" y="2845557"/>
            <a:ext cx="677689" cy="491563"/>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Hit</a:t>
            </a:r>
            <a:endParaRPr b="0" i="0" sz="1400" u="none" cap="none" strike="noStrike">
              <a:solidFill>
                <a:srgbClr val="000000"/>
              </a:solidFill>
              <a:latin typeface="Arial"/>
              <a:ea typeface="Arial"/>
              <a:cs typeface="Arial"/>
              <a:sym typeface="Arial"/>
            </a:endParaRPr>
          </a:p>
        </p:txBody>
      </p:sp>
      <p:sp>
        <p:nvSpPr>
          <p:cNvPr id="1068" name="Google Shape;1068;p46"/>
          <p:cNvSpPr/>
          <p:nvPr/>
        </p:nvSpPr>
        <p:spPr>
          <a:xfrm rot="5400000">
            <a:off x="4655425" y="3164375"/>
            <a:ext cx="14100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6"/>
          <p:cNvSpPr txBox="1"/>
          <p:nvPr/>
        </p:nvSpPr>
        <p:spPr>
          <a:xfrm>
            <a:off x="4950913" y="338960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Estimate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Lighting</a:t>
            </a:r>
            <a:endParaRPr b="0" i="0" sz="1400" u="none" cap="none" strike="noStrike">
              <a:solidFill>
                <a:srgbClr val="000000"/>
              </a:solidFill>
              <a:latin typeface="Arial"/>
              <a:ea typeface="Arial"/>
              <a:cs typeface="Arial"/>
              <a:sym typeface="Arial"/>
            </a:endParaRPr>
          </a:p>
        </p:txBody>
      </p:sp>
      <p:sp>
        <p:nvSpPr>
          <p:cNvPr id="1070" name="Google Shape;1070;p46"/>
          <p:cNvSpPr/>
          <p:nvPr/>
        </p:nvSpPr>
        <p:spPr>
          <a:xfrm flipH="1">
            <a:off x="5957475" y="3208363"/>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6"/>
          <p:cNvSpPr/>
          <p:nvPr/>
        </p:nvSpPr>
        <p:spPr>
          <a:xfrm>
            <a:off x="6679350" y="30043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1072" name="Google Shape;1072;p46"/>
          <p:cNvSpPr/>
          <p:nvPr/>
        </p:nvSpPr>
        <p:spPr>
          <a:xfrm flipH="1" rot="1474443">
            <a:off x="3616731" y="3394961"/>
            <a:ext cx="1104435" cy="491475"/>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Recurse</a:t>
            </a:r>
            <a:endParaRPr b="0" i="0" sz="1400" u="none" cap="none" strike="noStrike">
              <a:solidFill>
                <a:srgbClr val="000000"/>
              </a:solidFill>
              <a:latin typeface="Arial"/>
              <a:ea typeface="Arial"/>
              <a:cs typeface="Arial"/>
              <a:sym typeface="Arial"/>
            </a:endParaRPr>
          </a:p>
        </p:txBody>
      </p:sp>
      <p:sp>
        <p:nvSpPr>
          <p:cNvPr id="1073" name="Google Shape;1073;p46"/>
          <p:cNvSpPr txBox="1"/>
          <p:nvPr/>
        </p:nvSpPr>
        <p:spPr>
          <a:xfrm>
            <a:off x="3745825" y="3855975"/>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New ray</a:t>
            </a:r>
            <a:endParaRPr b="0" i="0" sz="1400" u="none" cap="none" strike="noStrike">
              <a:solidFill>
                <a:srgbClr val="000000"/>
              </a:solidFill>
              <a:latin typeface="Arial"/>
              <a:ea typeface="Arial"/>
              <a:cs typeface="Arial"/>
              <a:sym typeface="Arial"/>
            </a:endParaRPr>
          </a:p>
        </p:txBody>
      </p:sp>
      <p:sp>
        <p:nvSpPr>
          <p:cNvPr id="1074" name="Google Shape;1074;p46"/>
          <p:cNvSpPr/>
          <p:nvPr/>
        </p:nvSpPr>
        <p:spPr>
          <a:xfrm rot="4449">
            <a:off x="5919915" y="3965022"/>
            <a:ext cx="695401" cy="217200"/>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47"/>
          <p:cNvSpPr/>
          <p:nvPr/>
        </p:nvSpPr>
        <p:spPr>
          <a:xfrm>
            <a:off x="6665075" y="18679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Spheres</a:t>
            </a:r>
            <a:endParaRPr b="0" i="0" sz="1400" u="none" cap="none" strike="noStrike">
              <a:solidFill>
                <a:srgbClr val="000000"/>
              </a:solidFill>
              <a:latin typeface="Arial"/>
              <a:ea typeface="Arial"/>
              <a:cs typeface="Arial"/>
              <a:sym typeface="Arial"/>
            </a:endParaRPr>
          </a:p>
        </p:txBody>
      </p:sp>
      <p:sp>
        <p:nvSpPr>
          <p:cNvPr id="1080" name="Google Shape;1080;p47"/>
          <p:cNvSpPr txBox="1"/>
          <p:nvPr>
            <p:ph type="title"/>
          </p:nvPr>
        </p:nvSpPr>
        <p:spPr>
          <a:xfrm>
            <a:off x="311700" y="445025"/>
            <a:ext cx="235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Ray Lifecycle</a:t>
            </a:r>
            <a:endParaRPr>
              <a:latin typeface="Exo"/>
              <a:ea typeface="Exo"/>
              <a:cs typeface="Exo"/>
              <a:sym typeface="Exo"/>
            </a:endParaRPr>
          </a:p>
        </p:txBody>
      </p:sp>
      <p:sp>
        <p:nvSpPr>
          <p:cNvPr id="1081" name="Google Shape;1081;p47"/>
          <p:cNvSpPr/>
          <p:nvPr/>
        </p:nvSpPr>
        <p:spPr>
          <a:xfrm>
            <a:off x="1560250" y="13497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Camera</a:t>
            </a:r>
            <a:endParaRPr b="0" i="0" sz="1400" u="none" cap="none" strike="noStrike">
              <a:solidFill>
                <a:srgbClr val="000000"/>
              </a:solidFill>
              <a:latin typeface="Arial"/>
              <a:ea typeface="Arial"/>
              <a:cs typeface="Arial"/>
              <a:sym typeface="Arial"/>
            </a:endParaRPr>
          </a:p>
        </p:txBody>
      </p:sp>
      <p:sp>
        <p:nvSpPr>
          <p:cNvPr id="1082" name="Google Shape;1082;p47"/>
          <p:cNvSpPr/>
          <p:nvPr/>
        </p:nvSpPr>
        <p:spPr>
          <a:xfrm rot="5400000">
            <a:off x="2668200" y="1686925"/>
            <a:ext cx="17892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7"/>
          <p:cNvSpPr/>
          <p:nvPr/>
        </p:nvSpPr>
        <p:spPr>
          <a:xfrm>
            <a:off x="2567250" y="1571825"/>
            <a:ext cx="3930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7"/>
          <p:cNvSpPr txBox="1"/>
          <p:nvPr/>
        </p:nvSpPr>
        <p:spPr>
          <a:xfrm>
            <a:off x="7761950" y="3998875"/>
            <a:ext cx="1143600" cy="5385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595959"/>
                </a:solidFill>
                <a:latin typeface="Helvetica Neue"/>
                <a:ea typeface="Helvetica Neue"/>
                <a:cs typeface="Helvetica Neue"/>
                <a:sym typeface="Helvetica Neue"/>
              </a:rPr>
              <a:t>Task 6</a:t>
            </a:r>
            <a:r>
              <a:rPr b="0" i="0" lang="en" sz="1300" u="none" cap="none" strike="noStrike">
                <a:solidFill>
                  <a:srgbClr val="595959"/>
                </a:solidFill>
                <a:latin typeface="Helvetica Neue"/>
                <a:ea typeface="Helvetica Neue"/>
                <a:cs typeface="Helvetica Neue"/>
                <a:sym typeface="Helvetica Neue"/>
              </a:rPr>
              <a:t>: </a:t>
            </a:r>
            <a:r>
              <a:rPr b="1" i="0" lang="en" sz="1000" u="none" cap="none" strike="noStrike">
                <a:solidFill>
                  <a:srgbClr val="595959"/>
                </a:solidFill>
                <a:latin typeface="Fira Code"/>
                <a:ea typeface="Fira Code"/>
                <a:cs typeface="Fira Code"/>
                <a:sym typeface="Fira Code"/>
              </a:rPr>
              <a:t>materials</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rgbClr val="595959"/>
              </a:solidFill>
              <a:latin typeface="Helvetica Neue"/>
              <a:ea typeface="Helvetica Neue"/>
              <a:cs typeface="Helvetica Neue"/>
              <a:sym typeface="Helvetica Neue"/>
            </a:endParaRPr>
          </a:p>
        </p:txBody>
      </p:sp>
      <p:sp>
        <p:nvSpPr>
          <p:cNvPr id="1085" name="Google Shape;1085;p47"/>
          <p:cNvSpPr/>
          <p:nvPr/>
        </p:nvSpPr>
        <p:spPr>
          <a:xfrm>
            <a:off x="4854325" y="1622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BVH</a:t>
            </a:r>
            <a:endParaRPr b="0" i="0" sz="1400" u="none" cap="none" strike="noStrike">
              <a:solidFill>
                <a:srgbClr val="000000"/>
              </a:solidFill>
              <a:latin typeface="Arial"/>
              <a:ea typeface="Arial"/>
              <a:cs typeface="Arial"/>
              <a:sym typeface="Arial"/>
            </a:endParaRPr>
          </a:p>
        </p:txBody>
      </p:sp>
      <p:sp>
        <p:nvSpPr>
          <p:cNvPr id="1086" name="Google Shape;1086;p47"/>
          <p:cNvSpPr/>
          <p:nvPr/>
        </p:nvSpPr>
        <p:spPr>
          <a:xfrm>
            <a:off x="4146163" y="1808750"/>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7"/>
          <p:cNvSpPr/>
          <p:nvPr/>
        </p:nvSpPr>
        <p:spPr>
          <a:xfrm>
            <a:off x="5131675" y="1251000"/>
            <a:ext cx="393000" cy="287700"/>
          </a:xfrm>
          <a:prstGeom prst="curvedDown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7"/>
          <p:cNvSpPr/>
          <p:nvPr/>
        </p:nvSpPr>
        <p:spPr>
          <a:xfrm rot="-918429">
            <a:off x="5831475" y="1562570"/>
            <a:ext cx="695472" cy="217467"/>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7"/>
          <p:cNvSpPr/>
          <p:nvPr/>
        </p:nvSpPr>
        <p:spPr>
          <a:xfrm rot="557013">
            <a:off x="5847690" y="2015912"/>
            <a:ext cx="695510" cy="217305"/>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7"/>
          <p:cNvSpPr/>
          <p:nvPr/>
        </p:nvSpPr>
        <p:spPr>
          <a:xfrm>
            <a:off x="6665075" y="1163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Triangles</a:t>
            </a:r>
            <a:endParaRPr b="0" i="0" sz="1400" u="none" cap="none" strike="noStrike">
              <a:solidFill>
                <a:srgbClr val="000000"/>
              </a:solidFill>
              <a:latin typeface="Arial"/>
              <a:ea typeface="Arial"/>
              <a:cs typeface="Arial"/>
              <a:sym typeface="Arial"/>
            </a:endParaRPr>
          </a:p>
        </p:txBody>
      </p:sp>
      <p:sp>
        <p:nvSpPr>
          <p:cNvPr id="1091" name="Google Shape;1091;p47"/>
          <p:cNvSpPr/>
          <p:nvPr/>
        </p:nvSpPr>
        <p:spPr>
          <a:xfrm rot="-1128322">
            <a:off x="4146127" y="2317591"/>
            <a:ext cx="630982" cy="203498"/>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7"/>
          <p:cNvSpPr/>
          <p:nvPr/>
        </p:nvSpPr>
        <p:spPr>
          <a:xfrm>
            <a:off x="6668700" y="3787013"/>
            <a:ext cx="947700" cy="611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BSDF</a:t>
            </a:r>
            <a:endParaRPr b="0" i="0" sz="1400" u="none" cap="none" strike="noStrike">
              <a:solidFill>
                <a:srgbClr val="000000"/>
              </a:solidFill>
              <a:latin typeface="Arial"/>
              <a:ea typeface="Arial"/>
              <a:cs typeface="Arial"/>
              <a:sym typeface="Arial"/>
            </a:endParaRPr>
          </a:p>
        </p:txBody>
      </p:sp>
      <p:sp>
        <p:nvSpPr>
          <p:cNvPr id="1093" name="Google Shape;1093;p47"/>
          <p:cNvSpPr/>
          <p:nvPr/>
        </p:nvSpPr>
        <p:spPr>
          <a:xfrm flipH="1" rot="-2156496">
            <a:off x="2424896" y="2845610"/>
            <a:ext cx="677729" cy="491462"/>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Miss</a:t>
            </a:r>
            <a:endParaRPr b="0" i="0" sz="1400" u="none" cap="none" strike="noStrike">
              <a:solidFill>
                <a:srgbClr val="000000"/>
              </a:solidFill>
              <a:latin typeface="Arial"/>
              <a:ea typeface="Arial"/>
              <a:cs typeface="Arial"/>
              <a:sym typeface="Arial"/>
            </a:endParaRPr>
          </a:p>
        </p:txBody>
      </p:sp>
      <p:sp>
        <p:nvSpPr>
          <p:cNvPr id="1094" name="Google Shape;1094;p47"/>
          <p:cNvSpPr/>
          <p:nvPr/>
        </p:nvSpPr>
        <p:spPr>
          <a:xfrm>
            <a:off x="1218250" y="29281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1095" name="Google Shape;1095;p47"/>
          <p:cNvSpPr txBox="1"/>
          <p:nvPr/>
        </p:nvSpPr>
        <p:spPr>
          <a:xfrm>
            <a:off x="4068900" y="12315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Intersect Scene</a:t>
            </a:r>
            <a:endParaRPr b="0" i="0" sz="1400" u="none" cap="none" strike="noStrike">
              <a:solidFill>
                <a:srgbClr val="000000"/>
              </a:solidFill>
              <a:latin typeface="Arial"/>
              <a:ea typeface="Arial"/>
              <a:cs typeface="Arial"/>
              <a:sym typeface="Arial"/>
            </a:endParaRPr>
          </a:p>
        </p:txBody>
      </p:sp>
      <p:sp>
        <p:nvSpPr>
          <p:cNvPr id="1096" name="Google Shape;1096;p47"/>
          <p:cNvSpPr txBox="1"/>
          <p:nvPr/>
        </p:nvSpPr>
        <p:spPr>
          <a:xfrm>
            <a:off x="4335175" y="23984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Shadow rays</a:t>
            </a:r>
            <a:endParaRPr b="0" i="0" sz="1400" u="none" cap="none" strike="noStrike">
              <a:solidFill>
                <a:srgbClr val="000000"/>
              </a:solidFill>
              <a:latin typeface="Arial"/>
              <a:ea typeface="Arial"/>
              <a:cs typeface="Arial"/>
              <a:sym typeface="Arial"/>
            </a:endParaRPr>
          </a:p>
        </p:txBody>
      </p:sp>
      <p:sp>
        <p:nvSpPr>
          <p:cNvPr id="1097" name="Google Shape;1097;p47"/>
          <p:cNvSpPr txBox="1"/>
          <p:nvPr/>
        </p:nvSpPr>
        <p:spPr>
          <a:xfrm>
            <a:off x="3058263" y="180875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Pathtracer</a:t>
            </a:r>
            <a:endParaRPr b="0" i="0" sz="1400" u="none" cap="none" strike="noStrike">
              <a:solidFill>
                <a:srgbClr val="000000"/>
              </a:solidFill>
              <a:latin typeface="Arial"/>
              <a:ea typeface="Arial"/>
              <a:cs typeface="Arial"/>
              <a:sym typeface="Arial"/>
            </a:endParaRPr>
          </a:p>
        </p:txBody>
      </p:sp>
      <p:sp>
        <p:nvSpPr>
          <p:cNvPr id="1098" name="Google Shape;1098;p47"/>
          <p:cNvSpPr/>
          <p:nvPr/>
        </p:nvSpPr>
        <p:spPr>
          <a:xfrm rot="1668773">
            <a:off x="4039838" y="2845557"/>
            <a:ext cx="677689" cy="491563"/>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Hit</a:t>
            </a:r>
            <a:endParaRPr b="0" i="0" sz="1400" u="none" cap="none" strike="noStrike">
              <a:solidFill>
                <a:srgbClr val="000000"/>
              </a:solidFill>
              <a:latin typeface="Arial"/>
              <a:ea typeface="Arial"/>
              <a:cs typeface="Arial"/>
              <a:sym typeface="Arial"/>
            </a:endParaRPr>
          </a:p>
        </p:txBody>
      </p:sp>
      <p:sp>
        <p:nvSpPr>
          <p:cNvPr id="1099" name="Google Shape;1099;p47"/>
          <p:cNvSpPr/>
          <p:nvPr/>
        </p:nvSpPr>
        <p:spPr>
          <a:xfrm rot="5400000">
            <a:off x="4655425" y="3164375"/>
            <a:ext cx="14100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7"/>
          <p:cNvSpPr txBox="1"/>
          <p:nvPr/>
        </p:nvSpPr>
        <p:spPr>
          <a:xfrm>
            <a:off x="4950913" y="338960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Estimate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Lighting</a:t>
            </a:r>
            <a:endParaRPr b="0" i="0" sz="1400" u="none" cap="none" strike="noStrike">
              <a:solidFill>
                <a:srgbClr val="000000"/>
              </a:solidFill>
              <a:latin typeface="Arial"/>
              <a:ea typeface="Arial"/>
              <a:cs typeface="Arial"/>
              <a:sym typeface="Arial"/>
            </a:endParaRPr>
          </a:p>
        </p:txBody>
      </p:sp>
      <p:sp>
        <p:nvSpPr>
          <p:cNvPr id="1101" name="Google Shape;1101;p47"/>
          <p:cNvSpPr/>
          <p:nvPr/>
        </p:nvSpPr>
        <p:spPr>
          <a:xfrm flipH="1">
            <a:off x="5957475" y="3208363"/>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7"/>
          <p:cNvSpPr/>
          <p:nvPr/>
        </p:nvSpPr>
        <p:spPr>
          <a:xfrm>
            <a:off x="6679350" y="3004375"/>
            <a:ext cx="11919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1103" name="Google Shape;1103;p47"/>
          <p:cNvSpPr/>
          <p:nvPr/>
        </p:nvSpPr>
        <p:spPr>
          <a:xfrm flipH="1" rot="1474443">
            <a:off x="3616731" y="3394961"/>
            <a:ext cx="1104435" cy="491475"/>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Recurse</a:t>
            </a:r>
            <a:endParaRPr b="0" i="0" sz="1400" u="none" cap="none" strike="noStrike">
              <a:solidFill>
                <a:srgbClr val="000000"/>
              </a:solidFill>
              <a:latin typeface="Arial"/>
              <a:ea typeface="Arial"/>
              <a:cs typeface="Arial"/>
              <a:sym typeface="Arial"/>
            </a:endParaRPr>
          </a:p>
        </p:txBody>
      </p:sp>
      <p:sp>
        <p:nvSpPr>
          <p:cNvPr id="1104" name="Google Shape;1104;p47"/>
          <p:cNvSpPr txBox="1"/>
          <p:nvPr/>
        </p:nvSpPr>
        <p:spPr>
          <a:xfrm>
            <a:off x="3745825" y="3855975"/>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New ray</a:t>
            </a:r>
            <a:endParaRPr b="0" i="0" sz="1400" u="none" cap="none" strike="noStrike">
              <a:solidFill>
                <a:srgbClr val="000000"/>
              </a:solidFill>
              <a:latin typeface="Arial"/>
              <a:ea typeface="Arial"/>
              <a:cs typeface="Arial"/>
              <a:sym typeface="Arial"/>
            </a:endParaRPr>
          </a:p>
        </p:txBody>
      </p:sp>
      <p:sp>
        <p:nvSpPr>
          <p:cNvPr id="1105" name="Google Shape;1105;p47"/>
          <p:cNvSpPr/>
          <p:nvPr/>
        </p:nvSpPr>
        <p:spPr>
          <a:xfrm rot="4449">
            <a:off x="5919915" y="3965022"/>
            <a:ext cx="695401" cy="217200"/>
          </a:xfrm>
          <a:prstGeom prst="leftRightArrow">
            <a:avLst>
              <a:gd fmla="val 50000" name="adj1"/>
              <a:gd fmla="val 50000" name="adj2"/>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48"/>
          <p:cNvSpPr/>
          <p:nvPr/>
        </p:nvSpPr>
        <p:spPr>
          <a:xfrm>
            <a:off x="6665075" y="18679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Spheres</a:t>
            </a:r>
            <a:endParaRPr b="0" i="0" sz="1400" u="none" cap="none" strike="noStrike">
              <a:solidFill>
                <a:srgbClr val="000000"/>
              </a:solidFill>
              <a:latin typeface="Arial"/>
              <a:ea typeface="Arial"/>
              <a:cs typeface="Arial"/>
              <a:sym typeface="Arial"/>
            </a:endParaRPr>
          </a:p>
        </p:txBody>
      </p:sp>
      <p:sp>
        <p:nvSpPr>
          <p:cNvPr id="1111" name="Google Shape;1111;p48"/>
          <p:cNvSpPr txBox="1"/>
          <p:nvPr>
            <p:ph type="title"/>
          </p:nvPr>
        </p:nvSpPr>
        <p:spPr>
          <a:xfrm>
            <a:off x="311700" y="445025"/>
            <a:ext cx="235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Exo"/>
                <a:ea typeface="Exo"/>
                <a:cs typeface="Exo"/>
                <a:sym typeface="Exo"/>
              </a:rPr>
              <a:t>Ray Lifecycle</a:t>
            </a:r>
            <a:endParaRPr>
              <a:latin typeface="Exo"/>
              <a:ea typeface="Exo"/>
              <a:cs typeface="Exo"/>
              <a:sym typeface="Exo"/>
            </a:endParaRPr>
          </a:p>
        </p:txBody>
      </p:sp>
      <p:sp>
        <p:nvSpPr>
          <p:cNvPr id="1112" name="Google Shape;1112;p48"/>
          <p:cNvSpPr/>
          <p:nvPr/>
        </p:nvSpPr>
        <p:spPr>
          <a:xfrm>
            <a:off x="1560250" y="1349738"/>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Camera</a:t>
            </a:r>
            <a:endParaRPr b="0" i="0" sz="1400" u="none" cap="none" strike="noStrike">
              <a:solidFill>
                <a:srgbClr val="000000"/>
              </a:solidFill>
              <a:latin typeface="Arial"/>
              <a:ea typeface="Arial"/>
              <a:cs typeface="Arial"/>
              <a:sym typeface="Arial"/>
            </a:endParaRPr>
          </a:p>
        </p:txBody>
      </p:sp>
      <p:sp>
        <p:nvSpPr>
          <p:cNvPr id="1113" name="Google Shape;1113;p48"/>
          <p:cNvSpPr/>
          <p:nvPr/>
        </p:nvSpPr>
        <p:spPr>
          <a:xfrm rot="5400000">
            <a:off x="2668200" y="1686925"/>
            <a:ext cx="17892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8"/>
          <p:cNvSpPr/>
          <p:nvPr/>
        </p:nvSpPr>
        <p:spPr>
          <a:xfrm>
            <a:off x="2567250" y="1571825"/>
            <a:ext cx="3930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8"/>
          <p:cNvSpPr txBox="1"/>
          <p:nvPr/>
        </p:nvSpPr>
        <p:spPr>
          <a:xfrm>
            <a:off x="2096225" y="3745025"/>
            <a:ext cx="1143600" cy="6954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595959"/>
                </a:solidFill>
                <a:latin typeface="Helvetica Neue"/>
                <a:ea typeface="Helvetica Neue"/>
                <a:cs typeface="Helvetica Neue"/>
                <a:sym typeface="Helvetica Neue"/>
              </a:rPr>
              <a:t>Task 7</a:t>
            </a:r>
            <a:r>
              <a:rPr b="0" i="0" lang="en" sz="1300" u="none" cap="none" strike="noStrike">
                <a:solidFill>
                  <a:srgbClr val="595959"/>
                </a:solidFill>
                <a:latin typeface="Helvetica Neue"/>
                <a:ea typeface="Helvetica Neue"/>
                <a:cs typeface="Helvetica Neue"/>
                <a:sym typeface="Helvetica Neue"/>
              </a:rPr>
              <a:t>: </a:t>
            </a:r>
            <a:r>
              <a:rPr b="1" i="0" lang="en" sz="1000" u="none" cap="none" strike="noStrike">
                <a:solidFill>
                  <a:srgbClr val="595959"/>
                </a:solidFill>
                <a:latin typeface="Fira Code"/>
                <a:ea typeface="Fira Code"/>
                <a:cs typeface="Fira Code"/>
                <a:sym typeface="Fira Code"/>
              </a:rPr>
              <a:t>environment lighting</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595959"/>
              </a:solidFill>
              <a:latin typeface="Fira Code"/>
              <a:ea typeface="Fira Code"/>
              <a:cs typeface="Fira Code"/>
              <a:sym typeface="Fira Code"/>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rgbClr val="595959"/>
              </a:solidFill>
              <a:latin typeface="Helvetica Neue"/>
              <a:ea typeface="Helvetica Neue"/>
              <a:cs typeface="Helvetica Neue"/>
              <a:sym typeface="Helvetica Neue"/>
            </a:endParaRPr>
          </a:p>
        </p:txBody>
      </p:sp>
      <p:sp>
        <p:nvSpPr>
          <p:cNvPr id="1116" name="Google Shape;1116;p48"/>
          <p:cNvSpPr/>
          <p:nvPr/>
        </p:nvSpPr>
        <p:spPr>
          <a:xfrm>
            <a:off x="4854325" y="1622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BVH</a:t>
            </a:r>
            <a:endParaRPr b="0" i="0" sz="1400" u="none" cap="none" strike="noStrike">
              <a:solidFill>
                <a:srgbClr val="000000"/>
              </a:solidFill>
              <a:latin typeface="Arial"/>
              <a:ea typeface="Arial"/>
              <a:cs typeface="Arial"/>
              <a:sym typeface="Arial"/>
            </a:endParaRPr>
          </a:p>
        </p:txBody>
      </p:sp>
      <p:sp>
        <p:nvSpPr>
          <p:cNvPr id="1117" name="Google Shape;1117;p48"/>
          <p:cNvSpPr/>
          <p:nvPr/>
        </p:nvSpPr>
        <p:spPr>
          <a:xfrm>
            <a:off x="4146163" y="1808750"/>
            <a:ext cx="630900" cy="2034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8"/>
          <p:cNvSpPr/>
          <p:nvPr/>
        </p:nvSpPr>
        <p:spPr>
          <a:xfrm>
            <a:off x="5131675" y="1251000"/>
            <a:ext cx="393000" cy="287700"/>
          </a:xfrm>
          <a:prstGeom prst="curvedDownArrow">
            <a:avLst>
              <a:gd fmla="val 25000" name="adj1"/>
              <a:gd fmla="val 50000" name="adj2"/>
              <a:gd fmla="val 2500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8"/>
          <p:cNvSpPr/>
          <p:nvPr/>
        </p:nvSpPr>
        <p:spPr>
          <a:xfrm rot="-918429">
            <a:off x="5831475" y="1562570"/>
            <a:ext cx="695472" cy="217467"/>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8"/>
          <p:cNvSpPr/>
          <p:nvPr/>
        </p:nvSpPr>
        <p:spPr>
          <a:xfrm rot="557013">
            <a:off x="5847690" y="2015912"/>
            <a:ext cx="695510" cy="217305"/>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8"/>
          <p:cNvSpPr/>
          <p:nvPr/>
        </p:nvSpPr>
        <p:spPr>
          <a:xfrm>
            <a:off x="6665075" y="11638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Triangles</a:t>
            </a:r>
            <a:endParaRPr b="0" i="0" sz="1400" u="none" cap="none" strike="noStrike">
              <a:solidFill>
                <a:srgbClr val="000000"/>
              </a:solidFill>
              <a:latin typeface="Arial"/>
              <a:ea typeface="Arial"/>
              <a:cs typeface="Arial"/>
              <a:sym typeface="Arial"/>
            </a:endParaRPr>
          </a:p>
        </p:txBody>
      </p:sp>
      <p:sp>
        <p:nvSpPr>
          <p:cNvPr id="1122" name="Google Shape;1122;p48"/>
          <p:cNvSpPr/>
          <p:nvPr/>
        </p:nvSpPr>
        <p:spPr>
          <a:xfrm rot="-1128322">
            <a:off x="4146127" y="2317591"/>
            <a:ext cx="630982" cy="203498"/>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8"/>
          <p:cNvSpPr/>
          <p:nvPr/>
        </p:nvSpPr>
        <p:spPr>
          <a:xfrm>
            <a:off x="6668700" y="3787013"/>
            <a:ext cx="947700" cy="611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BSDF</a:t>
            </a:r>
            <a:endParaRPr b="0" i="0" sz="1400" u="none" cap="none" strike="noStrike">
              <a:solidFill>
                <a:srgbClr val="000000"/>
              </a:solidFill>
              <a:latin typeface="Arial"/>
              <a:ea typeface="Arial"/>
              <a:cs typeface="Arial"/>
              <a:sym typeface="Arial"/>
            </a:endParaRPr>
          </a:p>
        </p:txBody>
      </p:sp>
      <p:sp>
        <p:nvSpPr>
          <p:cNvPr id="1124" name="Google Shape;1124;p48"/>
          <p:cNvSpPr/>
          <p:nvPr/>
        </p:nvSpPr>
        <p:spPr>
          <a:xfrm flipH="1" rot="-2156496">
            <a:off x="2424896" y="2845610"/>
            <a:ext cx="677729" cy="491462"/>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Miss</a:t>
            </a:r>
            <a:endParaRPr b="0" i="0" sz="1400" u="none" cap="none" strike="noStrike">
              <a:solidFill>
                <a:srgbClr val="000000"/>
              </a:solidFill>
              <a:latin typeface="Arial"/>
              <a:ea typeface="Arial"/>
              <a:cs typeface="Arial"/>
              <a:sym typeface="Arial"/>
            </a:endParaRPr>
          </a:p>
        </p:txBody>
      </p:sp>
      <p:sp>
        <p:nvSpPr>
          <p:cNvPr id="1125" name="Google Shape;1125;p48"/>
          <p:cNvSpPr/>
          <p:nvPr/>
        </p:nvSpPr>
        <p:spPr>
          <a:xfrm>
            <a:off x="1218250" y="2928175"/>
            <a:ext cx="1191900" cy="611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1126" name="Google Shape;1126;p48"/>
          <p:cNvSpPr txBox="1"/>
          <p:nvPr/>
        </p:nvSpPr>
        <p:spPr>
          <a:xfrm>
            <a:off x="4068900" y="12315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Intersect Scene</a:t>
            </a:r>
            <a:endParaRPr b="0" i="0" sz="1400" u="none" cap="none" strike="noStrike">
              <a:solidFill>
                <a:srgbClr val="000000"/>
              </a:solidFill>
              <a:latin typeface="Arial"/>
              <a:ea typeface="Arial"/>
              <a:cs typeface="Arial"/>
              <a:sym typeface="Arial"/>
            </a:endParaRPr>
          </a:p>
        </p:txBody>
      </p:sp>
      <p:sp>
        <p:nvSpPr>
          <p:cNvPr id="1127" name="Google Shape;1127;p48"/>
          <p:cNvSpPr txBox="1"/>
          <p:nvPr/>
        </p:nvSpPr>
        <p:spPr>
          <a:xfrm>
            <a:off x="4335175" y="2398400"/>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Shadow rays</a:t>
            </a:r>
            <a:endParaRPr b="0" i="0" sz="1400" u="none" cap="none" strike="noStrike">
              <a:solidFill>
                <a:srgbClr val="000000"/>
              </a:solidFill>
              <a:latin typeface="Arial"/>
              <a:ea typeface="Arial"/>
              <a:cs typeface="Arial"/>
              <a:sym typeface="Arial"/>
            </a:endParaRPr>
          </a:p>
        </p:txBody>
      </p:sp>
      <p:sp>
        <p:nvSpPr>
          <p:cNvPr id="1128" name="Google Shape;1128;p48"/>
          <p:cNvSpPr txBox="1"/>
          <p:nvPr/>
        </p:nvSpPr>
        <p:spPr>
          <a:xfrm>
            <a:off x="3058263" y="180875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Pathtracer</a:t>
            </a:r>
            <a:endParaRPr b="0" i="0" sz="1400" u="none" cap="none" strike="noStrike">
              <a:solidFill>
                <a:srgbClr val="000000"/>
              </a:solidFill>
              <a:latin typeface="Arial"/>
              <a:ea typeface="Arial"/>
              <a:cs typeface="Arial"/>
              <a:sym typeface="Arial"/>
            </a:endParaRPr>
          </a:p>
        </p:txBody>
      </p:sp>
      <p:sp>
        <p:nvSpPr>
          <p:cNvPr id="1129" name="Google Shape;1129;p48"/>
          <p:cNvSpPr/>
          <p:nvPr/>
        </p:nvSpPr>
        <p:spPr>
          <a:xfrm rot="1668773">
            <a:off x="4039838" y="2845557"/>
            <a:ext cx="677689" cy="491563"/>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Hit</a:t>
            </a:r>
            <a:endParaRPr b="0" i="0" sz="1400" u="none" cap="none" strike="noStrike">
              <a:solidFill>
                <a:srgbClr val="000000"/>
              </a:solidFill>
              <a:latin typeface="Arial"/>
              <a:ea typeface="Arial"/>
              <a:cs typeface="Arial"/>
              <a:sym typeface="Arial"/>
            </a:endParaRPr>
          </a:p>
        </p:txBody>
      </p:sp>
      <p:sp>
        <p:nvSpPr>
          <p:cNvPr id="1130" name="Google Shape;1130;p48"/>
          <p:cNvSpPr/>
          <p:nvPr/>
        </p:nvSpPr>
        <p:spPr>
          <a:xfrm rot="5400000">
            <a:off x="4655425" y="3164375"/>
            <a:ext cx="1410000" cy="1012200"/>
          </a:xfrm>
          <a:prstGeom prst="rect">
            <a:avLst/>
          </a:prstGeom>
          <a:solidFill>
            <a:srgbClr val="A2C4C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8"/>
          <p:cNvSpPr txBox="1"/>
          <p:nvPr/>
        </p:nvSpPr>
        <p:spPr>
          <a:xfrm>
            <a:off x="4950913" y="3389600"/>
            <a:ext cx="10122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Estimate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Lighting</a:t>
            </a:r>
            <a:endParaRPr b="0" i="0" sz="1400" u="none" cap="none" strike="noStrike">
              <a:solidFill>
                <a:srgbClr val="000000"/>
              </a:solidFill>
              <a:latin typeface="Arial"/>
              <a:ea typeface="Arial"/>
              <a:cs typeface="Arial"/>
              <a:sym typeface="Arial"/>
            </a:endParaRPr>
          </a:p>
        </p:txBody>
      </p:sp>
      <p:sp>
        <p:nvSpPr>
          <p:cNvPr id="1132" name="Google Shape;1132;p48"/>
          <p:cNvSpPr/>
          <p:nvPr/>
        </p:nvSpPr>
        <p:spPr>
          <a:xfrm flipH="1">
            <a:off x="5957475" y="3208363"/>
            <a:ext cx="630900" cy="2034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8"/>
          <p:cNvSpPr/>
          <p:nvPr/>
        </p:nvSpPr>
        <p:spPr>
          <a:xfrm>
            <a:off x="6679350" y="3004375"/>
            <a:ext cx="1191900" cy="611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Environment Light</a:t>
            </a:r>
            <a:endParaRPr b="0" i="0" sz="1400" u="none" cap="none" strike="noStrike">
              <a:solidFill>
                <a:srgbClr val="000000"/>
              </a:solidFill>
              <a:latin typeface="Arial"/>
              <a:ea typeface="Arial"/>
              <a:cs typeface="Arial"/>
              <a:sym typeface="Arial"/>
            </a:endParaRPr>
          </a:p>
        </p:txBody>
      </p:sp>
      <p:sp>
        <p:nvSpPr>
          <p:cNvPr id="1134" name="Google Shape;1134;p48"/>
          <p:cNvSpPr/>
          <p:nvPr/>
        </p:nvSpPr>
        <p:spPr>
          <a:xfrm flipH="1" rot="1474443">
            <a:off x="3616731" y="3394961"/>
            <a:ext cx="1104435" cy="491475"/>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Recurse</a:t>
            </a:r>
            <a:endParaRPr b="0" i="0" sz="1400" u="none" cap="none" strike="noStrike">
              <a:solidFill>
                <a:srgbClr val="000000"/>
              </a:solidFill>
              <a:latin typeface="Arial"/>
              <a:ea typeface="Arial"/>
              <a:cs typeface="Arial"/>
              <a:sym typeface="Arial"/>
            </a:endParaRPr>
          </a:p>
        </p:txBody>
      </p:sp>
      <p:sp>
        <p:nvSpPr>
          <p:cNvPr id="1135" name="Google Shape;1135;p48"/>
          <p:cNvSpPr txBox="1"/>
          <p:nvPr/>
        </p:nvSpPr>
        <p:spPr>
          <a:xfrm>
            <a:off x="3745825" y="3855975"/>
            <a:ext cx="1265700" cy="3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New ray</a:t>
            </a:r>
            <a:endParaRPr b="0" i="0" sz="1400" u="none" cap="none" strike="noStrike">
              <a:solidFill>
                <a:srgbClr val="000000"/>
              </a:solidFill>
              <a:latin typeface="Arial"/>
              <a:ea typeface="Arial"/>
              <a:cs typeface="Arial"/>
              <a:sym typeface="Arial"/>
            </a:endParaRPr>
          </a:p>
        </p:txBody>
      </p:sp>
      <p:sp>
        <p:nvSpPr>
          <p:cNvPr id="1136" name="Google Shape;1136;p48"/>
          <p:cNvSpPr/>
          <p:nvPr/>
        </p:nvSpPr>
        <p:spPr>
          <a:xfrm rot="4449">
            <a:off x="5919915" y="3965022"/>
            <a:ext cx="695401" cy="217200"/>
          </a:xfrm>
          <a:prstGeom prst="leftRightArrow">
            <a:avLst>
              <a:gd fmla="val 50000" name="adj1"/>
              <a:gd fmla="val 50000" name="adj2"/>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type="title"/>
          </p:nvPr>
        </p:nvSpPr>
        <p:spPr>
          <a:xfrm>
            <a:off x="311700" y="438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Exo"/>
                <a:ea typeface="Exo"/>
                <a:cs typeface="Exo"/>
                <a:sym typeface="Exo"/>
              </a:rPr>
              <a:t>Task 1: Camera Rays</a:t>
            </a:r>
            <a:endParaRPr>
              <a:latin typeface="Exo"/>
              <a:ea typeface="Exo"/>
              <a:cs typeface="Exo"/>
              <a:sym typeface="Exo"/>
            </a:endParaRPr>
          </a:p>
          <a:p>
            <a:pPr indent="0" lvl="0" marL="0" rtl="0" algn="l">
              <a:lnSpc>
                <a:spcPct val="100000"/>
              </a:lnSpc>
              <a:spcBef>
                <a:spcPts val="0"/>
              </a:spcBef>
              <a:spcAft>
                <a:spcPts val="0"/>
              </a:spcAft>
              <a:buSzPts val="2800"/>
              <a:buNone/>
            </a:pPr>
            <a:r>
              <a:t/>
            </a:r>
            <a:endParaRPr>
              <a:latin typeface="Exo"/>
              <a:ea typeface="Exo"/>
              <a:cs typeface="Exo"/>
              <a:sym typeface="Exo"/>
            </a:endParaRPr>
          </a:p>
        </p:txBody>
      </p:sp>
      <p:pic>
        <p:nvPicPr>
          <p:cNvPr id="123" name="Google Shape;123;p6"/>
          <p:cNvPicPr preferRelativeResize="0"/>
          <p:nvPr/>
        </p:nvPicPr>
        <p:blipFill rotWithShape="1">
          <a:blip r:embed="rId3">
            <a:alphaModFix/>
          </a:blip>
          <a:srcRect b="0" l="0" r="0" t="0"/>
          <a:stretch/>
        </p:blipFill>
        <p:spPr>
          <a:xfrm>
            <a:off x="152400" y="719700"/>
            <a:ext cx="8352000" cy="4271399"/>
          </a:xfrm>
          <a:prstGeom prst="rect">
            <a:avLst/>
          </a:prstGeom>
          <a:noFill/>
          <a:ln>
            <a:noFill/>
          </a:ln>
        </p:spPr>
      </p:pic>
      <p:sp>
        <p:nvSpPr>
          <p:cNvPr id="124" name="Google Shape;124;p6"/>
          <p:cNvSpPr txBox="1"/>
          <p:nvPr/>
        </p:nvSpPr>
        <p:spPr>
          <a:xfrm>
            <a:off x="0" y="3762225"/>
            <a:ext cx="3930300" cy="13086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Normalize x, y coordinates (using half-int coordinates).</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Pass resulting coordinates to generate_r	ay().</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generate_ray() will return a Ray object that you can use to get a color by calling trace()</a:t>
            </a:r>
            <a:endParaRPr b="0" i="0" sz="1200" u="none" cap="none" strike="noStrike">
              <a:solidFill>
                <a:srgbClr val="000000"/>
              </a:solidFill>
              <a:latin typeface="Arial"/>
              <a:ea typeface="Arial"/>
              <a:cs typeface="Arial"/>
              <a:sym typeface="Arial"/>
            </a:endParaRPr>
          </a:p>
        </p:txBody>
      </p:sp>
      <p:sp>
        <p:nvSpPr>
          <p:cNvPr id="125" name="Google Shape;125;p6"/>
          <p:cNvSpPr txBox="1"/>
          <p:nvPr/>
        </p:nvSpPr>
        <p:spPr>
          <a:xfrm>
            <a:off x="6558875" y="146250"/>
            <a:ext cx="2338500" cy="48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rPr b="0" i="0" lang="en" sz="1500" u="none" cap="none" strike="noStrike">
                <a:solidFill>
                  <a:schemeClr val="dk2"/>
                </a:solidFill>
                <a:latin typeface="Helvetica Neue"/>
                <a:ea typeface="Helvetica Neue"/>
                <a:cs typeface="Helvetica Neue"/>
                <a:sym typeface="Helvetica Neue"/>
              </a:rPr>
              <a:t>Pathtracer::trace_pixel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type="title"/>
          </p:nvPr>
        </p:nvSpPr>
        <p:spPr>
          <a:xfrm>
            <a:off x="311700" y="438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Exo"/>
                <a:ea typeface="Exo"/>
                <a:cs typeface="Exo"/>
                <a:sym typeface="Exo"/>
              </a:rPr>
              <a:t>Task 1: Camera Rays</a:t>
            </a:r>
            <a:endParaRPr>
              <a:latin typeface="Exo"/>
              <a:ea typeface="Exo"/>
              <a:cs typeface="Exo"/>
              <a:sym typeface="Exo"/>
            </a:endParaRPr>
          </a:p>
          <a:p>
            <a:pPr indent="0" lvl="0" marL="0" rtl="0" algn="l">
              <a:lnSpc>
                <a:spcPct val="100000"/>
              </a:lnSpc>
              <a:spcBef>
                <a:spcPts val="0"/>
              </a:spcBef>
              <a:spcAft>
                <a:spcPts val="0"/>
              </a:spcAft>
              <a:buSzPts val="2800"/>
              <a:buNone/>
            </a:pPr>
            <a:r>
              <a:t/>
            </a:r>
            <a:endParaRPr>
              <a:latin typeface="Exo"/>
              <a:ea typeface="Exo"/>
              <a:cs typeface="Exo"/>
              <a:sym typeface="Exo"/>
            </a:endParaRPr>
          </a:p>
        </p:txBody>
      </p:sp>
      <p:pic>
        <p:nvPicPr>
          <p:cNvPr id="131" name="Google Shape;131;p7"/>
          <p:cNvPicPr preferRelativeResize="0"/>
          <p:nvPr/>
        </p:nvPicPr>
        <p:blipFill rotWithShape="1">
          <a:blip r:embed="rId3">
            <a:alphaModFix/>
          </a:blip>
          <a:srcRect b="0" l="0" r="0" t="0"/>
          <a:stretch/>
        </p:blipFill>
        <p:spPr>
          <a:xfrm>
            <a:off x="152400" y="719700"/>
            <a:ext cx="8352000" cy="4271399"/>
          </a:xfrm>
          <a:prstGeom prst="rect">
            <a:avLst/>
          </a:prstGeom>
          <a:noFill/>
          <a:ln>
            <a:noFill/>
          </a:ln>
        </p:spPr>
      </p:pic>
      <p:sp>
        <p:nvSpPr>
          <p:cNvPr id="132" name="Google Shape;132;p7"/>
          <p:cNvSpPr txBox="1"/>
          <p:nvPr/>
        </p:nvSpPr>
        <p:spPr>
          <a:xfrm>
            <a:off x="1497900" y="3927450"/>
            <a:ext cx="1907100" cy="114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Implement uniform sampler to generate one sample for each time trace_pixel is run (to support supersampling)</a:t>
            </a:r>
            <a:endParaRPr b="0" i="0" sz="1200" u="none" cap="none" strike="noStrike">
              <a:solidFill>
                <a:srgbClr val="000000"/>
              </a:solidFill>
              <a:latin typeface="Arial"/>
              <a:ea typeface="Arial"/>
              <a:cs typeface="Arial"/>
              <a:sym typeface="Arial"/>
            </a:endParaRPr>
          </a:p>
        </p:txBody>
      </p:sp>
      <p:sp>
        <p:nvSpPr>
          <p:cNvPr id="133" name="Google Shape;133;p7"/>
          <p:cNvSpPr txBox="1"/>
          <p:nvPr/>
        </p:nvSpPr>
        <p:spPr>
          <a:xfrm>
            <a:off x="6539400" y="1557700"/>
            <a:ext cx="2604600" cy="7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We’ve given you v_fov, the aspect_ratio, and z = -1. How do we get camera_hgt? camera_wth?</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Answer: trig!</a:t>
            </a:r>
            <a:endParaRPr b="0" i="0" sz="1200" u="none" cap="none" strike="noStrike">
              <a:solidFill>
                <a:srgbClr val="000000"/>
              </a:solidFill>
              <a:latin typeface="Arial"/>
              <a:ea typeface="Arial"/>
              <a:cs typeface="Arial"/>
              <a:sym typeface="Arial"/>
            </a:endParaRPr>
          </a:p>
        </p:txBody>
      </p:sp>
      <p:sp>
        <p:nvSpPr>
          <p:cNvPr id="134" name="Google Shape;134;p7"/>
          <p:cNvSpPr txBox="1"/>
          <p:nvPr/>
        </p:nvSpPr>
        <p:spPr>
          <a:xfrm>
            <a:off x="6903000" y="3187350"/>
            <a:ext cx="1601400" cy="7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Convert camera coordinates to world coordinates to get the ray direction. What’s the ray origin?</a:t>
            </a:r>
            <a:endParaRPr b="0" i="0" sz="1200" u="none" cap="none" strike="noStrike">
              <a:solidFill>
                <a:srgbClr val="000000"/>
              </a:solidFill>
              <a:latin typeface="Arial"/>
              <a:ea typeface="Arial"/>
              <a:cs typeface="Arial"/>
              <a:sym typeface="Arial"/>
            </a:endParaRPr>
          </a:p>
        </p:txBody>
      </p:sp>
      <p:sp>
        <p:nvSpPr>
          <p:cNvPr id="135" name="Google Shape;135;p7"/>
          <p:cNvSpPr txBox="1"/>
          <p:nvPr/>
        </p:nvSpPr>
        <p:spPr>
          <a:xfrm>
            <a:off x="6942900" y="95175"/>
            <a:ext cx="2194200" cy="48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rPr b="0" i="0" lang="en" sz="1500" u="none" cap="none" strike="noStrike">
                <a:solidFill>
                  <a:schemeClr val="dk2"/>
                </a:solidFill>
                <a:latin typeface="Helvetica Neue"/>
                <a:ea typeface="Helvetica Neue"/>
                <a:cs typeface="Helvetica Neue"/>
                <a:sym typeface="Helvetica Neue"/>
              </a:rPr>
              <a:t>Camera::generate_ray</a:t>
            </a:r>
            <a:endParaRPr b="0" i="0" sz="1400" u="none" cap="none" strike="noStrike">
              <a:solidFill>
                <a:srgbClr val="000000"/>
              </a:solidFill>
              <a:latin typeface="Arial"/>
              <a:ea typeface="Arial"/>
              <a:cs typeface="Arial"/>
              <a:sym typeface="Arial"/>
            </a:endParaRPr>
          </a:p>
        </p:txBody>
      </p:sp>
      <p:sp>
        <p:nvSpPr>
          <p:cNvPr id="136" name="Google Shape;136;p7"/>
          <p:cNvSpPr txBox="1"/>
          <p:nvPr/>
        </p:nvSpPr>
        <p:spPr>
          <a:xfrm>
            <a:off x="1453475" y="3575250"/>
            <a:ext cx="2338500" cy="48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rPr b="0" i="0" lang="en" sz="1500" u="none" cap="none" strike="noStrike">
                <a:solidFill>
                  <a:schemeClr val="dk2"/>
                </a:solidFill>
                <a:latin typeface="Helvetica Neue"/>
                <a:ea typeface="Helvetica Neue"/>
                <a:cs typeface="Helvetica Neue"/>
                <a:sym typeface="Helvetica Neue"/>
              </a:rPr>
              <a:t>Pathtracer::trace_pixel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